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6"/>
  </p:notesMasterIdLst>
  <p:sldIdLst>
    <p:sldId id="354" r:id="rId2"/>
    <p:sldId id="319" r:id="rId3"/>
    <p:sldId id="320" r:id="rId4"/>
    <p:sldId id="338" r:id="rId5"/>
    <p:sldId id="339" r:id="rId6"/>
    <p:sldId id="258" r:id="rId7"/>
    <p:sldId id="315" r:id="rId8"/>
    <p:sldId id="356" r:id="rId9"/>
    <p:sldId id="357" r:id="rId10"/>
    <p:sldId id="355" r:id="rId11"/>
    <p:sldId id="260" r:id="rId12"/>
    <p:sldId id="316" r:id="rId13"/>
    <p:sldId id="311" r:id="rId14"/>
    <p:sldId id="312" r:id="rId15"/>
    <p:sldId id="336" r:id="rId16"/>
    <p:sldId id="337" r:id="rId17"/>
    <p:sldId id="321" r:id="rId18"/>
    <p:sldId id="323" r:id="rId19"/>
    <p:sldId id="330" r:id="rId20"/>
    <p:sldId id="314" r:id="rId21"/>
    <p:sldId id="269" r:id="rId22"/>
    <p:sldId id="262" r:id="rId23"/>
    <p:sldId id="288" r:id="rId24"/>
    <p:sldId id="289" r:id="rId25"/>
    <p:sldId id="290" r:id="rId26"/>
    <p:sldId id="306" r:id="rId27"/>
    <p:sldId id="307" r:id="rId28"/>
    <p:sldId id="308" r:id="rId29"/>
    <p:sldId id="309" r:id="rId30"/>
    <p:sldId id="271" r:id="rId31"/>
    <p:sldId id="349" r:id="rId32"/>
    <p:sldId id="298" r:id="rId33"/>
    <p:sldId id="358" r:id="rId34"/>
    <p:sldId id="300" r:id="rId35"/>
    <p:sldId id="350" r:id="rId36"/>
    <p:sldId id="301" r:id="rId37"/>
    <p:sldId id="302" r:id="rId38"/>
    <p:sldId id="303" r:id="rId39"/>
    <p:sldId id="378" r:id="rId40"/>
    <p:sldId id="332" r:id="rId41"/>
    <p:sldId id="333" r:id="rId42"/>
    <p:sldId id="352" r:id="rId43"/>
    <p:sldId id="335" r:id="rId44"/>
    <p:sldId id="359" r:id="rId45"/>
    <p:sldId id="299" r:id="rId46"/>
    <p:sldId id="295" r:id="rId47"/>
    <p:sldId id="353" r:id="rId48"/>
    <p:sldId id="360" r:id="rId49"/>
    <p:sldId id="361" r:id="rId50"/>
    <p:sldId id="362" r:id="rId51"/>
    <p:sldId id="363" r:id="rId52"/>
    <p:sldId id="364" r:id="rId53"/>
    <p:sldId id="365" r:id="rId54"/>
    <p:sldId id="366" r:id="rId55"/>
    <p:sldId id="367" r:id="rId56"/>
    <p:sldId id="368" r:id="rId57"/>
    <p:sldId id="369" r:id="rId58"/>
    <p:sldId id="370" r:id="rId59"/>
    <p:sldId id="373" r:id="rId60"/>
    <p:sldId id="374" r:id="rId61"/>
    <p:sldId id="375" r:id="rId62"/>
    <p:sldId id="376" r:id="rId63"/>
    <p:sldId id="377" r:id="rId64"/>
    <p:sldId id="331" r:id="rId65"/>
  </p:sldIdLst>
  <p:sldSz cx="9144000" cy="6858000" type="screen4x3"/>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06" autoAdjust="0"/>
    <p:restoredTop sz="94660"/>
  </p:normalViewPr>
  <p:slideViewPr>
    <p:cSldViewPr>
      <p:cViewPr varScale="1">
        <p:scale>
          <a:sx n="74" d="100"/>
          <a:sy n="74" d="100"/>
        </p:scale>
        <p:origin x="1188"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A7229D42-1274-4F34-9447-4F241D011DD8}" type="datetimeFigureOut">
              <a:rPr lang="fr-FR" smtClean="0"/>
              <a:t>24/03/2026</a:t>
            </a:fld>
            <a:endParaRPr lang="fr-FR"/>
          </a:p>
        </p:txBody>
      </p:sp>
      <p:sp>
        <p:nvSpPr>
          <p:cNvPr id="4" name="Espace réservé de l'image des diapositives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1F50B959-0AE6-4341-A921-E49E026123AD}" type="slidenum">
              <a:rPr lang="fr-FR" smtClean="0"/>
              <a:t>‹N°›</a:t>
            </a:fld>
            <a:endParaRPr lang="fr-FR"/>
          </a:p>
        </p:txBody>
      </p:sp>
    </p:spTree>
    <p:extLst>
      <p:ext uri="{BB962C8B-B14F-4D97-AF65-F5344CB8AC3E}">
        <p14:creationId xmlns:p14="http://schemas.microsoft.com/office/powerpoint/2010/main" val="2446710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50B959-0AE6-4341-A921-E49E026123AD}" type="slidenum">
              <a:rPr lang="fr-FR" smtClean="0"/>
              <a:t>6</a:t>
            </a:fld>
            <a:endParaRPr lang="fr-FR"/>
          </a:p>
        </p:txBody>
      </p:sp>
    </p:spTree>
    <p:extLst>
      <p:ext uri="{BB962C8B-B14F-4D97-AF65-F5344CB8AC3E}">
        <p14:creationId xmlns:p14="http://schemas.microsoft.com/office/powerpoint/2010/main" val="3250617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50B959-0AE6-4341-A921-E49E026123AD}" type="slidenum">
              <a:rPr lang="fr-FR" smtClean="0"/>
              <a:t>15</a:t>
            </a:fld>
            <a:endParaRPr lang="fr-FR"/>
          </a:p>
        </p:txBody>
      </p:sp>
    </p:spTree>
    <p:extLst>
      <p:ext uri="{BB962C8B-B14F-4D97-AF65-F5344CB8AC3E}">
        <p14:creationId xmlns:p14="http://schemas.microsoft.com/office/powerpoint/2010/main" val="2016418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50B959-0AE6-4341-A921-E49E026123AD}" type="slidenum">
              <a:rPr lang="fr-FR" smtClean="0"/>
              <a:t>19</a:t>
            </a:fld>
            <a:endParaRPr lang="fr-FR"/>
          </a:p>
        </p:txBody>
      </p:sp>
    </p:spTree>
    <p:extLst>
      <p:ext uri="{BB962C8B-B14F-4D97-AF65-F5344CB8AC3E}">
        <p14:creationId xmlns:p14="http://schemas.microsoft.com/office/powerpoint/2010/main" val="3096320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50B959-0AE6-4341-A921-E49E026123AD}" type="slidenum">
              <a:rPr lang="fr-FR" smtClean="0"/>
              <a:t>37</a:t>
            </a:fld>
            <a:endParaRPr lang="fr-FR"/>
          </a:p>
        </p:txBody>
      </p:sp>
    </p:spTree>
    <p:extLst>
      <p:ext uri="{BB962C8B-B14F-4D97-AF65-F5344CB8AC3E}">
        <p14:creationId xmlns:p14="http://schemas.microsoft.com/office/powerpoint/2010/main" val="162547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50B959-0AE6-4341-A921-E49E026123AD}" type="slidenum">
              <a:rPr lang="fr-FR" smtClean="0"/>
              <a:t>38</a:t>
            </a:fld>
            <a:endParaRPr lang="fr-FR"/>
          </a:p>
        </p:txBody>
      </p:sp>
    </p:spTree>
    <p:extLst>
      <p:ext uri="{BB962C8B-B14F-4D97-AF65-F5344CB8AC3E}">
        <p14:creationId xmlns:p14="http://schemas.microsoft.com/office/powerpoint/2010/main" val="849432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F50B959-0AE6-4341-A921-E49E026123AD}" type="slidenum">
              <a:rPr lang="fr-FR" smtClean="0"/>
              <a:t>46</a:t>
            </a:fld>
            <a:endParaRPr lang="fr-FR"/>
          </a:p>
        </p:txBody>
      </p:sp>
    </p:spTree>
    <p:extLst>
      <p:ext uri="{BB962C8B-B14F-4D97-AF65-F5344CB8AC3E}">
        <p14:creationId xmlns:p14="http://schemas.microsoft.com/office/powerpoint/2010/main" val="370011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59C16A0F-443E-405F-923D-FDDEB82E17F5}" type="datetimeFigureOut">
              <a:rPr lang="fr-FR" smtClean="0"/>
              <a:pPr/>
              <a:t>24/03/2026</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41A8487-30AA-4DDE-832D-4268A805A4C2}"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59C16A0F-443E-405F-923D-FDDEB82E17F5}" type="datetimeFigureOut">
              <a:rPr lang="fr-FR" smtClean="0"/>
              <a:pPr/>
              <a:t>24/03/2026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59C16A0F-443E-405F-923D-FDDEB82E17F5}" type="datetimeFigureOut">
              <a:rPr lang="fr-FR" smtClean="0"/>
              <a:pPr/>
              <a:t>24/03/2026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59C16A0F-443E-405F-923D-FDDEB82E17F5}" type="datetimeFigureOut">
              <a:rPr lang="fr-FR" smtClean="0"/>
              <a:pPr/>
              <a:t>24/03/2026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59C16A0F-443E-405F-923D-FDDEB82E17F5}" type="datetimeFigureOut">
              <a:rPr lang="fr-FR" smtClean="0"/>
              <a:pPr/>
              <a:t>24/03/2026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1A8487-30AA-4DDE-832D-4268A805A4C2}"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59C16A0F-443E-405F-923D-FDDEB82E17F5}" type="datetimeFigureOut">
              <a:rPr lang="fr-FR" smtClean="0"/>
              <a:pPr/>
              <a:t>24/03/2026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59C16A0F-443E-405F-923D-FDDEB82E17F5}" type="datetimeFigureOut">
              <a:rPr lang="fr-FR" smtClean="0"/>
              <a:pPr/>
              <a:t>24/03/2026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59C16A0F-443E-405F-923D-FDDEB82E17F5}" type="datetimeFigureOut">
              <a:rPr lang="fr-FR" smtClean="0"/>
              <a:pPr/>
              <a:t>24/03/2026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9C16A0F-443E-405F-923D-FDDEB82E17F5}" type="datetimeFigureOut">
              <a:rPr lang="fr-FR" smtClean="0"/>
              <a:pPr/>
              <a:t>24/03/2026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59C16A0F-443E-405F-923D-FDDEB82E17F5}" type="datetimeFigureOut">
              <a:rPr lang="fr-FR" smtClean="0"/>
              <a:pPr/>
              <a:t>24/03/2026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1A8487-30AA-4DDE-832D-4268A805A4C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59C16A0F-443E-405F-923D-FDDEB82E17F5}" type="datetimeFigureOut">
              <a:rPr lang="fr-FR" smtClean="0"/>
              <a:pPr/>
              <a:t>24/03/2026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41A8487-30AA-4DDE-832D-4268A805A4C2}"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9C16A0F-443E-405F-923D-FDDEB82E17F5}" type="datetimeFigureOut">
              <a:rPr lang="fr-FR" smtClean="0"/>
              <a:pPr/>
              <a:t>24/03/2026</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41A8487-30AA-4DDE-832D-4268A805A4C2}"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dre 3"/>
          <p:cNvSpPr/>
          <p:nvPr/>
        </p:nvSpPr>
        <p:spPr>
          <a:xfrm>
            <a:off x="172885" y="216416"/>
            <a:ext cx="8859324" cy="2634100"/>
          </a:xfrm>
          <a:prstGeom prst="fram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sz="2400" b="1" dirty="0">
              <a:latin typeface="Arial Rounded MT Bold" pitchFamily="34" charset="0"/>
            </a:endParaRPr>
          </a:p>
          <a:p>
            <a:pPr algn="ctr"/>
            <a:endParaRPr lang="fr-FR" sz="2400" b="1" dirty="0">
              <a:latin typeface="Arial Rounded MT Bold" pitchFamily="34" charset="0"/>
              <a:ea typeface="SimSun" panose="02010600030101010101" pitchFamily="2" charset="-122"/>
            </a:endParaRPr>
          </a:p>
          <a:p>
            <a:pPr indent="-1436370" algn="ctr">
              <a:spcAft>
                <a:spcPts val="0"/>
              </a:spcAft>
              <a:tabLst>
                <a:tab pos="2610485" algn="l"/>
              </a:tabLst>
            </a:pPr>
            <a:endParaRPr lang="fr-FR" sz="200" b="1" dirty="0" smtClean="0">
              <a:solidFill>
                <a:srgbClr val="002060"/>
              </a:solidFill>
              <a:latin typeface="Arial" panose="020B0604020202020204" pitchFamily="34" charset="0"/>
              <a:ea typeface="SimSun" panose="02010600030101010101" pitchFamily="2" charset="-122"/>
            </a:endParaRPr>
          </a:p>
          <a:p>
            <a:pPr indent="-1436370" algn="ctr">
              <a:spcAft>
                <a:spcPts val="0"/>
              </a:spcAft>
              <a:tabLst>
                <a:tab pos="2610485" algn="l"/>
              </a:tabLst>
            </a:pPr>
            <a:endParaRPr lang="fr-FR" sz="200" b="1" dirty="0">
              <a:solidFill>
                <a:srgbClr val="002060"/>
              </a:solidFill>
              <a:latin typeface="Arial" panose="020B0604020202020204" pitchFamily="34" charset="0"/>
              <a:ea typeface="SimSun" panose="02010600030101010101" pitchFamily="2" charset="-122"/>
            </a:endParaRPr>
          </a:p>
          <a:p>
            <a:pPr indent="-1436370" algn="ctr">
              <a:spcAft>
                <a:spcPts val="0"/>
              </a:spcAft>
              <a:tabLst>
                <a:tab pos="2610485" algn="l"/>
              </a:tabLst>
            </a:pPr>
            <a:endParaRPr lang="fr-FR" sz="200" b="1" dirty="0" smtClean="0">
              <a:solidFill>
                <a:srgbClr val="002060"/>
              </a:solidFill>
              <a:latin typeface="Arial" panose="020B0604020202020204" pitchFamily="34" charset="0"/>
              <a:ea typeface="SimSun" panose="02010600030101010101" pitchFamily="2" charset="-122"/>
            </a:endParaRPr>
          </a:p>
          <a:p>
            <a:pPr indent="-1436370" algn="ctr">
              <a:spcAft>
                <a:spcPts val="0"/>
              </a:spcAft>
              <a:tabLst>
                <a:tab pos="2610485" algn="l"/>
              </a:tabLst>
            </a:pPr>
            <a:endParaRPr lang="fr-FR" sz="200" b="1" dirty="0">
              <a:solidFill>
                <a:srgbClr val="002060"/>
              </a:solidFill>
              <a:latin typeface="Arial" panose="020B0604020202020204" pitchFamily="34" charset="0"/>
              <a:ea typeface="SimSun" panose="02010600030101010101" pitchFamily="2" charset="-122"/>
            </a:endParaRPr>
          </a:p>
          <a:p>
            <a:pPr indent="-1436370" algn="ctr">
              <a:spcAft>
                <a:spcPts val="0"/>
              </a:spcAft>
              <a:tabLst>
                <a:tab pos="2610485" algn="l"/>
              </a:tabLst>
            </a:pPr>
            <a:r>
              <a:rPr lang="fr-FR" sz="3600" b="1" dirty="0" smtClean="0">
                <a:solidFill>
                  <a:srgbClr val="002060"/>
                </a:solidFill>
                <a:latin typeface="Arial" panose="020B0604020202020204" pitchFamily="34" charset="0"/>
                <a:ea typeface="SimSun" panose="02010600030101010101" pitchFamily="2" charset="-122"/>
              </a:rPr>
              <a:t>COMMERCIALISATION DES DROITS </a:t>
            </a:r>
            <a:r>
              <a:rPr lang="fr-FR" sz="3600" b="1" dirty="0">
                <a:solidFill>
                  <a:srgbClr val="002060"/>
                </a:solidFill>
                <a:latin typeface="Arial" panose="020B0604020202020204" pitchFamily="34" charset="0"/>
                <a:ea typeface="SimSun" panose="02010600030101010101" pitchFamily="2" charset="-122"/>
              </a:rPr>
              <a:t>DE PROPRIÉTÉ </a:t>
            </a:r>
            <a:r>
              <a:rPr lang="fr-FR" sz="3600" b="1" dirty="0" smtClean="0">
                <a:solidFill>
                  <a:srgbClr val="002060"/>
                </a:solidFill>
                <a:latin typeface="Arial" panose="020B0604020202020204" pitchFamily="34" charset="0"/>
                <a:ea typeface="SimSun" panose="02010600030101010101" pitchFamily="2" charset="-122"/>
              </a:rPr>
              <a:t>INDUSTRIELLE: </a:t>
            </a:r>
            <a:r>
              <a:rPr lang="fr-FR" sz="3600" b="1" dirty="0">
                <a:solidFill>
                  <a:srgbClr val="002060"/>
                </a:solidFill>
                <a:latin typeface="Arial" panose="020B0604020202020204" pitchFamily="34" charset="0"/>
                <a:ea typeface="SimSun" panose="02010600030101010101" pitchFamily="2" charset="-122"/>
              </a:rPr>
              <a:t>INTRODUCTION </a:t>
            </a:r>
            <a:r>
              <a:rPr lang="fr-FR" sz="3600" b="1" dirty="0" smtClean="0">
                <a:solidFill>
                  <a:srgbClr val="002060"/>
                </a:solidFill>
                <a:latin typeface="Arial" panose="020B0604020202020204" pitchFamily="34" charset="0"/>
                <a:ea typeface="SimSun" panose="02010600030101010101" pitchFamily="2" charset="-122"/>
              </a:rPr>
              <a:t>GÉN</a:t>
            </a:r>
            <a:r>
              <a:rPr lang="fr-FR" sz="3600" b="1" dirty="0">
                <a:solidFill>
                  <a:srgbClr val="002060"/>
                </a:solidFill>
                <a:latin typeface="Arial" panose="020B0604020202020204" pitchFamily="34" charset="0"/>
                <a:ea typeface="SimSun" panose="02010600030101010101" pitchFamily="2" charset="-122"/>
              </a:rPr>
              <a:t>É</a:t>
            </a:r>
            <a:r>
              <a:rPr lang="fr-FR" sz="3600" b="1" dirty="0" smtClean="0">
                <a:solidFill>
                  <a:srgbClr val="002060"/>
                </a:solidFill>
                <a:latin typeface="Arial" panose="020B0604020202020204" pitchFamily="34" charset="0"/>
                <a:ea typeface="SimSun" panose="02010600030101010101" pitchFamily="2" charset="-122"/>
              </a:rPr>
              <a:t>RALE</a:t>
            </a:r>
            <a:r>
              <a:rPr lang="fr-FR" sz="3600" dirty="0">
                <a:latin typeface="Arial" panose="020B0604020202020204" pitchFamily="34" charset="0"/>
                <a:ea typeface="SimSun" panose="02010600030101010101" pitchFamily="2" charset="-122"/>
              </a:rPr>
              <a:t> </a:t>
            </a:r>
          </a:p>
          <a:p>
            <a:pPr marL="1117600" indent="-1117600" algn="ctr">
              <a:spcAft>
                <a:spcPts val="0"/>
              </a:spcAft>
              <a:tabLst>
                <a:tab pos="1955800" algn="l"/>
              </a:tabLst>
            </a:pPr>
            <a:r>
              <a:rPr lang="fr-FR" sz="3600" b="1" dirty="0">
                <a:latin typeface="Arial" panose="020B0604020202020204" pitchFamily="34" charset="0"/>
                <a:ea typeface="SimSun" panose="02010600030101010101" pitchFamily="2" charset="-122"/>
              </a:rPr>
              <a:t> </a:t>
            </a:r>
            <a:endParaRPr lang="fr-FR" sz="3600" dirty="0">
              <a:latin typeface="Arial" panose="020B0604020202020204" pitchFamily="34" charset="0"/>
              <a:ea typeface="SimSun" panose="02010600030101010101" pitchFamily="2" charset="-122"/>
            </a:endParaRPr>
          </a:p>
          <a:p>
            <a:pPr algn="ctr"/>
            <a:endParaRPr lang="fr-FR" sz="2400" dirty="0">
              <a:latin typeface="Arial Rounded MT Bold" pitchFamily="34" charset="0"/>
            </a:endParaRPr>
          </a:p>
        </p:txBody>
      </p:sp>
      <p:sp>
        <p:nvSpPr>
          <p:cNvPr id="5" name="ZoneTexte 4"/>
          <p:cNvSpPr txBox="1"/>
          <p:nvPr/>
        </p:nvSpPr>
        <p:spPr>
          <a:xfrm>
            <a:off x="354075" y="3084543"/>
            <a:ext cx="8496944" cy="1754326"/>
          </a:xfrm>
          <a:prstGeom prst="rect">
            <a:avLst/>
          </a:prstGeom>
          <a:noFill/>
        </p:spPr>
        <p:txBody>
          <a:bodyPr wrap="square" rtlCol="0">
            <a:spAutoFit/>
          </a:bodyPr>
          <a:lstStyle/>
          <a:p>
            <a:pPr algn="ctr"/>
            <a:r>
              <a:rPr lang="fr-FR" b="1" dirty="0">
                <a:solidFill>
                  <a:srgbClr val="002060"/>
                </a:solidFill>
              </a:rPr>
              <a:t>PRESENTÉ PAR  :</a:t>
            </a:r>
          </a:p>
          <a:p>
            <a:pPr algn="ctr"/>
            <a:r>
              <a:rPr lang="fr-FR" b="1" dirty="0">
                <a:solidFill>
                  <a:srgbClr val="002060"/>
                </a:solidFill>
              </a:rPr>
              <a:t>Mme PHILOMENE MEDAH</a:t>
            </a:r>
          </a:p>
          <a:p>
            <a:pPr algn="ctr"/>
            <a:r>
              <a:rPr lang="fr-FR" b="1" i="1" dirty="0">
                <a:solidFill>
                  <a:srgbClr val="002060"/>
                </a:solidFill>
              </a:rPr>
              <a:t>Juriste, Conseil en propriété industrielle</a:t>
            </a:r>
            <a:endParaRPr lang="fr-FR" dirty="0">
              <a:solidFill>
                <a:srgbClr val="002060"/>
              </a:solidFill>
            </a:endParaRPr>
          </a:p>
          <a:p>
            <a:pPr algn="ctr"/>
            <a:r>
              <a:rPr lang="fr-FR" b="1" i="1" dirty="0">
                <a:solidFill>
                  <a:srgbClr val="002060"/>
                </a:solidFill>
              </a:rPr>
              <a:t>Mandataire agréée auprès de l’OAPI</a:t>
            </a:r>
          </a:p>
          <a:p>
            <a:pPr algn="ctr"/>
            <a:r>
              <a:rPr lang="fr-FR" b="1" i="1" dirty="0">
                <a:solidFill>
                  <a:srgbClr val="002060"/>
                </a:solidFill>
              </a:rPr>
              <a:t>Directrice du Cabinet MEDAH B. Philomène   </a:t>
            </a:r>
          </a:p>
          <a:p>
            <a:pPr algn="ctr"/>
            <a:r>
              <a:rPr lang="fr-FR" b="1">
                <a:solidFill>
                  <a:srgbClr val="002060"/>
                </a:solidFill>
              </a:rPr>
              <a:t>TEL : + 226  76 40 79 08 / 78 03 22 02</a:t>
            </a:r>
            <a:endParaRPr lang="fr-FR" dirty="0">
              <a:solidFill>
                <a:srgbClr val="002060"/>
              </a:solidFill>
            </a:endParaRPr>
          </a:p>
        </p:txBody>
      </p:sp>
      <p:sp>
        <p:nvSpPr>
          <p:cNvPr id="6" name="ZoneTexte 5"/>
          <p:cNvSpPr txBox="1"/>
          <p:nvPr/>
        </p:nvSpPr>
        <p:spPr>
          <a:xfrm>
            <a:off x="172885" y="4838869"/>
            <a:ext cx="8859324" cy="1908215"/>
          </a:xfrm>
          <a:prstGeom prst="rect">
            <a:avLst/>
          </a:prstGeom>
          <a:noFill/>
        </p:spPr>
        <p:txBody>
          <a:bodyPr wrap="square" rtlCol="0">
            <a:spAutoFit/>
          </a:bodyPr>
          <a:lstStyle/>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endParaRPr lang="fr-FR" sz="200" b="1" dirty="0">
              <a:solidFill>
                <a:schemeClr val="accent2">
                  <a:lumMod val="75000"/>
                </a:schemeClr>
              </a:solidFill>
            </a:endParaRPr>
          </a:p>
          <a:p>
            <a:r>
              <a:rPr lang="fr-FR" sz="2400" b="1" dirty="0" smtClean="0">
                <a:solidFill>
                  <a:srgbClr val="002060"/>
                </a:solidFill>
              </a:rPr>
              <a:t>Cabinet </a:t>
            </a:r>
            <a:r>
              <a:rPr lang="fr-FR" sz="2400" b="1" dirty="0">
                <a:solidFill>
                  <a:srgbClr val="002060"/>
                </a:solidFill>
              </a:rPr>
              <a:t>MEDAH B. PHILOMENE</a:t>
            </a:r>
            <a:r>
              <a:rPr lang="fr-FR" b="1" dirty="0">
                <a:solidFill>
                  <a:srgbClr val="002060"/>
                </a:solidFill>
              </a:rPr>
              <a:t/>
            </a:r>
            <a:br>
              <a:rPr lang="fr-FR" b="1" dirty="0">
                <a:solidFill>
                  <a:srgbClr val="002060"/>
                </a:solidFill>
              </a:rPr>
            </a:br>
            <a:r>
              <a:rPr lang="fr-FR" b="1" i="1" dirty="0">
                <a:solidFill>
                  <a:srgbClr val="002060"/>
                </a:solidFill>
              </a:rPr>
              <a:t>Mandataire agréé auprès de l'OAPI</a:t>
            </a:r>
            <a:r>
              <a:rPr lang="fr-FR" b="1" dirty="0">
                <a:solidFill>
                  <a:srgbClr val="002060"/>
                </a:solidFill>
              </a:rPr>
              <a:t/>
            </a:r>
            <a:br>
              <a:rPr lang="fr-FR" b="1" dirty="0">
                <a:solidFill>
                  <a:srgbClr val="002060"/>
                </a:solidFill>
              </a:rPr>
            </a:br>
            <a:r>
              <a:rPr lang="fr-FR" b="1" dirty="0">
                <a:solidFill>
                  <a:srgbClr val="002060"/>
                </a:solidFill>
              </a:rPr>
              <a:t>05 BV 30105 OUAGADOUGOU PATTE D’OIE 05 / BURKINA </a:t>
            </a:r>
            <a:r>
              <a:rPr lang="fr-FR" b="1" dirty="0" smtClean="0">
                <a:solidFill>
                  <a:srgbClr val="002060"/>
                </a:solidFill>
              </a:rPr>
              <a:t>FASO</a:t>
            </a:r>
          </a:p>
          <a:p>
            <a:endParaRPr lang="fr-FR" sz="400" b="1" dirty="0" smtClean="0">
              <a:solidFill>
                <a:srgbClr val="002060"/>
              </a:solidFill>
            </a:endParaRPr>
          </a:p>
          <a:p>
            <a:r>
              <a:rPr lang="fr-FR" b="1" dirty="0" smtClean="0">
                <a:solidFill>
                  <a:srgbClr val="002060"/>
                </a:solidFill>
              </a:rPr>
              <a:t>                                                                                                                         </a:t>
            </a:r>
            <a:endParaRPr lang="fr-FR" dirty="0" smtClean="0">
              <a:solidFill>
                <a:srgbClr val="002060"/>
              </a:solidFill>
            </a:endParaRPr>
          </a:p>
          <a:p>
            <a:pPr algn="r"/>
            <a:r>
              <a:rPr lang="fr-FR" b="1" dirty="0">
                <a:solidFill>
                  <a:srgbClr val="002060"/>
                </a:solidFill>
                <a:latin typeface="Arial" panose="020B0604020202020204" pitchFamily="34" charset="0"/>
                <a:cs typeface="Arial" panose="020B0604020202020204" pitchFamily="34" charset="0"/>
              </a:rPr>
              <a:t>Kinshasa, du </a:t>
            </a:r>
            <a:r>
              <a:rPr lang="fr-FR" b="1" dirty="0" smtClean="0">
                <a:solidFill>
                  <a:srgbClr val="002060"/>
                </a:solidFill>
                <a:latin typeface="Arial" panose="020B0604020202020204" pitchFamily="34" charset="0"/>
                <a:cs typeface="Arial" panose="020B0604020202020204" pitchFamily="34" charset="0"/>
              </a:rPr>
              <a:t>27 </a:t>
            </a:r>
            <a:r>
              <a:rPr lang="fr-FR" b="1" dirty="0">
                <a:solidFill>
                  <a:srgbClr val="002060"/>
                </a:solidFill>
                <a:latin typeface="Arial" panose="020B0604020202020204" pitchFamily="34" charset="0"/>
                <a:cs typeface="Arial" panose="020B0604020202020204" pitchFamily="34" charset="0"/>
              </a:rPr>
              <a:t>au </a:t>
            </a:r>
            <a:r>
              <a:rPr lang="fr-FR" b="1" dirty="0" smtClean="0">
                <a:solidFill>
                  <a:srgbClr val="002060"/>
                </a:solidFill>
                <a:latin typeface="Arial" panose="020B0604020202020204" pitchFamily="34" charset="0"/>
                <a:cs typeface="Arial" panose="020B0604020202020204" pitchFamily="34" charset="0"/>
              </a:rPr>
              <a:t>29 avril 2026 </a:t>
            </a:r>
            <a:endParaRPr lang="fr-FR"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3299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548680"/>
            <a:ext cx="8568952" cy="6001643"/>
          </a:xfrm>
          <a:prstGeom prst="rect">
            <a:avLst/>
          </a:prstGeom>
        </p:spPr>
        <p:txBody>
          <a:bodyPr wrap="square">
            <a:spAutoFit/>
          </a:bodyPr>
          <a:lstStyle/>
          <a:p>
            <a:pPr algn="ctr"/>
            <a:r>
              <a:rPr lang="fr-FR" sz="2800" b="1" u="sng" dirty="0">
                <a:solidFill>
                  <a:srgbClr val="002060"/>
                </a:solidFill>
                <a:latin typeface="Arial" panose="020B0604020202020204" pitchFamily="34" charset="0"/>
                <a:cs typeface="Arial" panose="020B0604020202020204" pitchFamily="34" charset="0"/>
              </a:rPr>
              <a:t>III / LA COMMERCIALISATION DES DROITS DE PROPRIÉTÉ </a:t>
            </a:r>
            <a:r>
              <a:rPr lang="fr-FR" sz="2800" b="1" u="sng" dirty="0" smtClean="0">
                <a:solidFill>
                  <a:srgbClr val="002060"/>
                </a:solidFill>
                <a:latin typeface="Arial" panose="020B0604020202020204" pitchFamily="34" charset="0"/>
                <a:cs typeface="Arial" panose="020B0604020202020204" pitchFamily="34" charset="0"/>
              </a:rPr>
              <a:t>INDUSTRIELLE: </a:t>
            </a:r>
            <a:r>
              <a:rPr lang="fr-FR" sz="2800" b="1" u="sng" dirty="0">
                <a:solidFill>
                  <a:srgbClr val="002060"/>
                </a:solidFill>
                <a:latin typeface="Arial" panose="020B0604020202020204" pitchFamily="34" charset="0"/>
                <a:cs typeface="Arial" panose="020B0604020202020204" pitchFamily="34" charset="0"/>
              </a:rPr>
              <a:t>LEVIER DE DÉVELOPPEMENT DES ENTREPRISES </a:t>
            </a:r>
            <a:endParaRPr lang="fr-FR" sz="2800" b="1" u="sng" dirty="0" smtClean="0">
              <a:solidFill>
                <a:srgbClr val="002060"/>
              </a:solidFill>
              <a:latin typeface="Arial" panose="020B0604020202020204" pitchFamily="34" charset="0"/>
              <a:cs typeface="Arial" panose="020B0604020202020204" pitchFamily="34" charset="0"/>
            </a:endParaRPr>
          </a:p>
          <a:p>
            <a:pPr algn="ctr"/>
            <a:endParaRPr lang="fr-FR" sz="20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Les droits de propriété industrielle sont de nature patrimoniale, ce qui signifie que le titulaire peut librement (liberté contractuelle) transmettre tout ou partie de ses droits sur son invention, sur sa marque… à des tiers.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20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Cette </a:t>
            </a:r>
            <a:r>
              <a:rPr lang="fr-FR" sz="2800" dirty="0">
                <a:solidFill>
                  <a:srgbClr val="002060"/>
                </a:solidFill>
                <a:latin typeface="Arial" panose="020B0604020202020204" pitchFamily="34" charset="0"/>
                <a:cs typeface="Arial" panose="020B0604020202020204" pitchFamily="34" charset="0"/>
              </a:rPr>
              <a:t>exploitation contractuelle peut prendre différentes formes à savoir: la possibilité d’effectuer un transfert intégral des droits </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cession ou vente), ou d’accorder une </a:t>
            </a:r>
            <a:r>
              <a:rPr lang="fr-FR" sz="2800" dirty="0" smtClean="0">
                <a:solidFill>
                  <a:srgbClr val="002060"/>
                </a:solidFill>
                <a:latin typeface="Arial" panose="020B0604020202020204" pitchFamily="34" charset="0"/>
                <a:cs typeface="Arial" panose="020B0604020202020204" pitchFamily="34" charset="0"/>
              </a:rPr>
              <a:t>autorisation</a:t>
            </a:r>
            <a:endParaRPr lang="fr-FR" sz="2800" dirty="0">
              <a:solidFill>
                <a:srgbClr val="002060"/>
              </a:solidFill>
              <a:latin typeface="Arial"/>
            </a:endParaRPr>
          </a:p>
        </p:txBody>
      </p:sp>
    </p:spTree>
    <p:extLst>
      <p:ext uri="{BB962C8B-B14F-4D97-AF65-F5344CB8AC3E}">
        <p14:creationId xmlns:p14="http://schemas.microsoft.com/office/powerpoint/2010/main" val="41453647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3528" y="692696"/>
            <a:ext cx="8568952" cy="5724644"/>
          </a:xfrm>
          <a:prstGeom prst="rect">
            <a:avLst/>
          </a:prstGeom>
          <a:noFill/>
        </p:spPr>
        <p:txBody>
          <a:bodyPr wrap="square" rtlCol="0">
            <a:spAutoFit/>
          </a:bodyPr>
          <a:lstStyle/>
          <a:p>
            <a:pPr algn="just"/>
            <a:r>
              <a:rPr lang="fr-FR" sz="2800" dirty="0" smtClean="0">
                <a:solidFill>
                  <a:srgbClr val="002060"/>
                </a:solidFill>
                <a:latin typeface="Arial" panose="020B0604020202020204" pitchFamily="34" charset="0"/>
                <a:cs typeface="Arial" panose="020B0604020202020204" pitchFamily="34" charset="0"/>
              </a:rPr>
              <a:t>d’exploiter </a:t>
            </a:r>
            <a:r>
              <a:rPr lang="fr-FR" sz="2800" dirty="0">
                <a:solidFill>
                  <a:srgbClr val="002060"/>
                </a:solidFill>
                <a:latin typeface="Arial" panose="020B0604020202020204" pitchFamily="34" charset="0"/>
                <a:cs typeface="Arial" panose="020B0604020202020204" pitchFamily="34" charset="0"/>
              </a:rPr>
              <a:t>l’invention, la marque ou le dessin ou modèle (la licence) selon des modalités définies entre les contractants.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Dans </a:t>
            </a:r>
            <a:r>
              <a:rPr lang="fr-FR" sz="2800" dirty="0">
                <a:solidFill>
                  <a:srgbClr val="002060"/>
                </a:solidFill>
                <a:latin typeface="Arial" panose="020B0604020202020204" pitchFamily="34" charset="0"/>
                <a:cs typeface="Arial" panose="020B0604020202020204" pitchFamily="34" charset="0"/>
              </a:rPr>
              <a:t>tous les cas, le titulaire en tirera un avantage économique c’est à dire une contrepartie financière comme le versement d’un prix en cas de cession ou de redevances en cas de licences.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D’autres </a:t>
            </a:r>
            <a:r>
              <a:rPr lang="fr-FR" sz="2800" dirty="0">
                <a:solidFill>
                  <a:srgbClr val="002060"/>
                </a:solidFill>
                <a:latin typeface="Arial" panose="020B0604020202020204" pitchFamily="34" charset="0"/>
                <a:cs typeface="Arial" panose="020B0604020202020204" pitchFamily="34" charset="0"/>
              </a:rPr>
              <a:t>opérations contractuelles existent comme le nantissement permettant de garantir le remboursement d’un crédit, un apport en société ou encore les partenariats ou joint-ventures. </a:t>
            </a:r>
            <a:endParaRPr lang="fr-FR" sz="2800" dirty="0" smtClean="0">
              <a:solidFill>
                <a:srgbClr val="00206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712968" cy="6721968"/>
          </a:xfrm>
          <a:prstGeom prst="rect">
            <a:avLst/>
          </a:prstGeom>
        </p:spPr>
        <p:txBody>
          <a:bodyPr wrap="square">
            <a:spAutoFit/>
          </a:bodyPr>
          <a:lstStyle/>
          <a:p>
            <a:pPr algn="just">
              <a:lnSpc>
                <a:spcPct val="107000"/>
              </a:lnSpc>
              <a:spcAft>
                <a:spcPts val="800"/>
              </a:spcAft>
            </a:pPr>
            <a:endParaRPr lang="fr-FR" sz="200" b="1" dirty="0" smtClean="0">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Par ailleurs, les titulaires ont également la possibilité d’exploiter eux même leurs droits de propriété </a:t>
            </a:r>
            <a:r>
              <a:rPr lang="fr-FR" sz="2800" dirty="0">
                <a:solidFill>
                  <a:srgbClr val="002060"/>
                </a:solidFill>
                <a:latin typeface="Arial" panose="020B0604020202020204" pitchFamily="34" charset="0"/>
                <a:cs typeface="Arial" panose="020B0604020202020204" pitchFamily="34" charset="0"/>
              </a:rPr>
              <a:t>industrielle par la fabrication et la vente directe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2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Toutes ces actions de commercialisation </a:t>
            </a:r>
            <a:r>
              <a:rPr lang="fr-FR" sz="2800" dirty="0" smtClean="0">
                <a:solidFill>
                  <a:srgbClr val="002060"/>
                </a:solidFill>
                <a:latin typeface="Arial" panose="020B0604020202020204" pitchFamily="34" charset="0"/>
                <a:cs typeface="Arial" panose="020B0604020202020204" pitchFamily="34" charset="0"/>
              </a:rPr>
              <a:t>supposent </a:t>
            </a:r>
            <a:r>
              <a:rPr lang="fr-FR" sz="2800" dirty="0">
                <a:solidFill>
                  <a:srgbClr val="002060"/>
                </a:solidFill>
                <a:latin typeface="Arial" panose="020B0604020202020204" pitchFamily="34" charset="0"/>
                <a:cs typeface="Arial" panose="020B0604020202020204" pitchFamily="34" charset="0"/>
              </a:rPr>
              <a:t>une gestion efficace des ces droits afin de permettre à ces titulaires de renforcer leurs activités et assurer un développement continu de leurs entreprises</a:t>
            </a:r>
            <a:r>
              <a:rPr lang="fr-FR" sz="2800" dirty="0" smtClean="0">
                <a:solidFill>
                  <a:srgbClr val="002060"/>
                </a:solidFill>
                <a:latin typeface="Arial" panose="020B0604020202020204" pitchFamily="34" charset="0"/>
                <a:cs typeface="Arial" panose="020B0604020202020204" pitchFamily="34" charset="0"/>
              </a:rPr>
              <a:t>.</a:t>
            </a:r>
            <a:r>
              <a:rPr lang="fr-FR" dirty="0"/>
              <a:t> </a:t>
            </a:r>
            <a:endParaRPr lang="fr-FR" dirty="0" smtClean="0"/>
          </a:p>
          <a:p>
            <a:pPr algn="just"/>
            <a:endParaRPr lang="fr-FR" dirty="0" smtClean="0"/>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En résumé, la commercialisation des droits de propriété industrielle transforme </a:t>
            </a:r>
            <a:r>
              <a:rPr lang="fr-FR" sz="2800" dirty="0">
                <a:solidFill>
                  <a:srgbClr val="002060"/>
                </a:solidFill>
                <a:latin typeface="Arial" panose="020B0604020202020204" pitchFamily="34" charset="0"/>
                <a:cs typeface="Arial" panose="020B0604020202020204" pitchFamily="34" charset="0"/>
              </a:rPr>
              <a:t>un actif immatériel </a:t>
            </a:r>
            <a:r>
              <a:rPr lang="fr-FR" sz="2800" dirty="0" smtClean="0">
                <a:solidFill>
                  <a:srgbClr val="002060"/>
                </a:solidFill>
                <a:latin typeface="Arial" panose="020B0604020202020204" pitchFamily="34" charset="0"/>
                <a:cs typeface="Arial" panose="020B0604020202020204" pitchFamily="34" charset="0"/>
              </a:rPr>
              <a:t>juridique en </a:t>
            </a:r>
            <a:r>
              <a:rPr lang="fr-FR" sz="2800" dirty="0">
                <a:solidFill>
                  <a:srgbClr val="002060"/>
                </a:solidFill>
                <a:latin typeface="Arial" panose="020B0604020202020204" pitchFamily="34" charset="0"/>
                <a:cs typeface="Arial" panose="020B0604020202020204" pitchFamily="34" charset="0"/>
              </a:rPr>
              <a:t>une ressource stratégique et </a:t>
            </a:r>
            <a:r>
              <a:rPr lang="fr-FR" sz="2800" dirty="0" smtClean="0">
                <a:solidFill>
                  <a:srgbClr val="002060"/>
                </a:solidFill>
                <a:latin typeface="Arial" panose="020B0604020202020204" pitchFamily="34" charset="0"/>
                <a:cs typeface="Arial" panose="020B0604020202020204" pitchFamily="34" charset="0"/>
              </a:rPr>
              <a:t>financière, ce qui constitue pour les entreprises </a:t>
            </a:r>
            <a:r>
              <a:rPr lang="fr-FR" sz="2800" dirty="0">
                <a:solidFill>
                  <a:srgbClr val="002060"/>
                </a:solidFill>
                <a:latin typeface="Arial" panose="020B0604020202020204" pitchFamily="34" charset="0"/>
                <a:cs typeface="Arial" panose="020B0604020202020204" pitchFamily="34" charset="0"/>
              </a:rPr>
              <a:t>un véritable moteur de </a:t>
            </a:r>
            <a:r>
              <a:rPr lang="fr-FR" sz="2800" dirty="0" smtClean="0">
                <a:solidFill>
                  <a:srgbClr val="002060"/>
                </a:solidFill>
                <a:latin typeface="Arial" panose="020B0604020202020204" pitchFamily="34" charset="0"/>
                <a:cs typeface="Arial" panose="020B0604020202020204" pitchFamily="34" charset="0"/>
              </a:rPr>
              <a:t>croissance.</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27876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548680"/>
            <a:ext cx="8496944" cy="6032421"/>
          </a:xfrm>
          <a:prstGeom prst="rect">
            <a:avLst/>
          </a:prstGeom>
        </p:spPr>
        <p:txBody>
          <a:bodyPr wrap="square">
            <a:spAutoFit/>
          </a:bodyPr>
          <a:lstStyle/>
          <a:p>
            <a:pPr algn="ctr"/>
            <a:r>
              <a:rPr lang="fr-FR" sz="2800" b="1" u="sng" dirty="0">
                <a:solidFill>
                  <a:srgbClr val="002060"/>
                </a:solidFill>
                <a:latin typeface="Arial" panose="020B0604020202020204" pitchFamily="34" charset="0"/>
                <a:cs typeface="Arial" panose="020B0604020202020204" pitchFamily="34" charset="0"/>
              </a:rPr>
              <a:t>IV / LES PRÉCAUTIONS </a:t>
            </a:r>
            <a:r>
              <a:rPr lang="fr-FR" sz="2800" b="1" u="sng" dirty="0" smtClean="0">
                <a:solidFill>
                  <a:srgbClr val="002060"/>
                </a:solidFill>
                <a:latin typeface="Arial" panose="020B0604020202020204" pitchFamily="34" charset="0"/>
                <a:cs typeface="Arial" panose="020B0604020202020204" pitchFamily="34" charset="0"/>
              </a:rPr>
              <a:t>À </a:t>
            </a:r>
            <a:r>
              <a:rPr lang="fr-FR" sz="2800" b="1" u="sng" dirty="0">
                <a:solidFill>
                  <a:srgbClr val="002060"/>
                </a:solidFill>
                <a:latin typeface="Arial" panose="020B0604020202020204" pitchFamily="34" charset="0"/>
                <a:cs typeface="Arial" panose="020B0604020202020204" pitchFamily="34" charset="0"/>
              </a:rPr>
              <a:t>PRENDRE AVANT D’ENTAMER LA COMMERCIALISATION DES VOS DROITS DE PROPRIÉTÉ </a:t>
            </a:r>
            <a:r>
              <a:rPr lang="fr-FR" sz="2800" b="1" u="sng" dirty="0" smtClean="0">
                <a:solidFill>
                  <a:srgbClr val="002060"/>
                </a:solidFill>
                <a:latin typeface="Arial" panose="020B0604020202020204" pitchFamily="34" charset="0"/>
                <a:cs typeface="Arial" panose="020B0604020202020204" pitchFamily="34" charset="0"/>
              </a:rPr>
              <a:t>INDUSTRIELLE</a:t>
            </a:r>
          </a:p>
          <a:p>
            <a:endParaRPr lang="fr-FR" dirty="0">
              <a:solidFill>
                <a:srgbClr val="002060"/>
              </a:solidFill>
              <a:latin typeface="Arial" panose="020B0604020202020204" pitchFamily="34" charset="0"/>
              <a:cs typeface="Arial" panose="020B0604020202020204" pitchFamily="34" charset="0"/>
            </a:endParaRPr>
          </a:p>
          <a:p>
            <a:pPr algn="just"/>
            <a:r>
              <a:rPr lang="fr-FR" sz="2800" dirty="0" smtClean="0">
                <a:solidFill>
                  <a:srgbClr val="002060"/>
                </a:solidFill>
                <a:latin typeface="Arial" panose="020B0604020202020204" pitchFamily="34" charset="0"/>
                <a:cs typeface="Arial" panose="020B0604020202020204" pitchFamily="34" charset="0"/>
              </a:rPr>
              <a:t>1. Protéger </a:t>
            </a:r>
            <a:r>
              <a:rPr lang="fr-FR" sz="2800" dirty="0">
                <a:solidFill>
                  <a:srgbClr val="002060"/>
                </a:solidFill>
                <a:latin typeface="Arial" panose="020B0604020202020204" pitchFamily="34" charset="0"/>
                <a:cs typeface="Arial" panose="020B0604020202020204" pitchFamily="34" charset="0"/>
              </a:rPr>
              <a:t>les </a:t>
            </a:r>
            <a:r>
              <a:rPr lang="fr-FR" sz="2800" dirty="0" smtClean="0">
                <a:solidFill>
                  <a:srgbClr val="002060"/>
                </a:solidFill>
                <a:latin typeface="Arial" panose="020B0604020202020204" pitchFamily="34" charset="0"/>
                <a:cs typeface="Arial" panose="020B0604020202020204" pitchFamily="34" charset="0"/>
              </a:rPr>
              <a:t>Droits de Propriété Industrielle (DPI) </a:t>
            </a:r>
            <a:r>
              <a:rPr lang="fr-FR" sz="2800" dirty="0">
                <a:solidFill>
                  <a:srgbClr val="002060"/>
                </a:solidFill>
                <a:latin typeface="Arial" panose="020B0604020202020204" pitchFamily="34" charset="0"/>
                <a:cs typeface="Arial" panose="020B0604020202020204" pitchFamily="34" charset="0"/>
              </a:rPr>
              <a:t>au niveau </a:t>
            </a:r>
            <a:r>
              <a:rPr lang="fr-FR" sz="2800" dirty="0" smtClean="0">
                <a:solidFill>
                  <a:srgbClr val="002060"/>
                </a:solidFill>
                <a:latin typeface="Arial" panose="020B0604020202020204" pitchFamily="34" charset="0"/>
                <a:cs typeface="Arial" panose="020B0604020202020204" pitchFamily="34" charset="0"/>
              </a:rPr>
              <a:t>national: Office </a:t>
            </a:r>
            <a:r>
              <a:rPr lang="fr-FR" sz="2800" dirty="0">
                <a:solidFill>
                  <a:srgbClr val="002060"/>
                </a:solidFill>
                <a:latin typeface="Arial" panose="020B0604020202020204" pitchFamily="34" charset="0"/>
                <a:cs typeface="Arial" panose="020B0604020202020204" pitchFamily="34" charset="0"/>
              </a:rPr>
              <a:t>de propriété industrielle nationale ou régionale </a:t>
            </a:r>
            <a:r>
              <a:rPr lang="fr-FR" sz="2800" dirty="0" smtClean="0">
                <a:solidFill>
                  <a:srgbClr val="002060"/>
                </a:solidFill>
                <a:latin typeface="Arial" panose="020B0604020202020204" pitchFamily="34" charset="0"/>
                <a:cs typeface="Arial" panose="020B0604020202020204" pitchFamily="34" charset="0"/>
              </a:rPr>
              <a:t>(OMPIC</a:t>
            </a:r>
            <a:r>
              <a:rPr lang="fr-FR" sz="2800" dirty="0">
                <a:solidFill>
                  <a:srgbClr val="002060"/>
                </a:solidFill>
                <a:latin typeface="Arial" panose="020B0604020202020204" pitchFamily="34" charset="0"/>
                <a:cs typeface="Arial" panose="020B0604020202020204" pitchFamily="34" charset="0"/>
              </a:rPr>
              <a:t>, OAPI, EUIPO</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a:p>
            <a:pPr algn="just"/>
            <a:endParaRPr lang="fr-FR" sz="1600" dirty="0">
              <a:solidFill>
                <a:srgbClr val="002060"/>
              </a:solidFill>
              <a:latin typeface="Arial" panose="020B0604020202020204" pitchFamily="34" charset="0"/>
              <a:cs typeface="Arial" panose="020B0604020202020204" pitchFamily="34" charset="0"/>
            </a:endParaRPr>
          </a:p>
          <a:p>
            <a:pPr lvl="0" algn="just"/>
            <a:r>
              <a:rPr lang="fr-FR" sz="2800" dirty="0" smtClean="0">
                <a:solidFill>
                  <a:srgbClr val="002060"/>
                </a:solidFill>
                <a:latin typeface="Arial" panose="020B0604020202020204" pitchFamily="34" charset="0"/>
                <a:cs typeface="Arial" panose="020B0604020202020204" pitchFamily="34" charset="0"/>
              </a:rPr>
              <a:t>2. Protéger </a:t>
            </a:r>
            <a:r>
              <a:rPr lang="fr-FR" sz="2800" dirty="0">
                <a:solidFill>
                  <a:srgbClr val="002060"/>
                </a:solidFill>
                <a:latin typeface="Arial" panose="020B0604020202020204" pitchFamily="34" charset="0"/>
                <a:cs typeface="Arial" panose="020B0604020202020204" pitchFamily="34" charset="0"/>
              </a:rPr>
              <a:t>les DPI à l'étranger</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Dépôt direct </a:t>
            </a:r>
            <a:r>
              <a:rPr lang="fr-FR" sz="2800" dirty="0" smtClean="0">
                <a:solidFill>
                  <a:srgbClr val="002060"/>
                </a:solidFill>
                <a:latin typeface="Arial" panose="020B0604020202020204" pitchFamily="34" charset="0"/>
                <a:cs typeface="Arial" panose="020B0604020202020204" pitchFamily="34" charset="0"/>
              </a:rPr>
              <a:t>auprès des offices de propriété industrielle des pays </a:t>
            </a:r>
            <a:r>
              <a:rPr lang="fr-FR" sz="2800" dirty="0">
                <a:solidFill>
                  <a:srgbClr val="002060"/>
                </a:solidFill>
                <a:latin typeface="Arial" panose="020B0604020202020204" pitchFamily="34" charset="0"/>
                <a:cs typeface="Arial" panose="020B0604020202020204" pitchFamily="34" charset="0"/>
              </a:rPr>
              <a:t>qui vous intéressent, ou systèmes internationaux (Madrid, Haye, PCT</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600" dirty="0" smtClean="0">
              <a:solidFill>
                <a:srgbClr val="002060"/>
              </a:solidFill>
              <a:latin typeface="Arial" panose="020B0604020202020204" pitchFamily="34" charset="0"/>
              <a:cs typeface="Arial" panose="020B0604020202020204" pitchFamily="34" charset="0"/>
            </a:endParaRPr>
          </a:p>
          <a:p>
            <a:pPr lvl="0" algn="just"/>
            <a:r>
              <a:rPr lang="fr-FR" sz="2800" dirty="0" smtClean="0">
                <a:solidFill>
                  <a:srgbClr val="002060"/>
                </a:solidFill>
                <a:latin typeface="Arial" panose="020B0604020202020204" pitchFamily="34" charset="0"/>
                <a:cs typeface="Arial" panose="020B0604020202020204" pitchFamily="34" charset="0"/>
              </a:rPr>
              <a:t>3. Protéger </a:t>
            </a:r>
            <a:r>
              <a:rPr lang="fr-FR" sz="2800" dirty="0">
                <a:solidFill>
                  <a:srgbClr val="002060"/>
                </a:solidFill>
                <a:latin typeface="Arial" panose="020B0604020202020204" pitchFamily="34" charset="0"/>
                <a:cs typeface="Arial" panose="020B0604020202020204" pitchFamily="34" charset="0"/>
              </a:rPr>
              <a:t>les DPI non enregistrables </a:t>
            </a:r>
            <a:r>
              <a:rPr lang="fr-FR" sz="2800" dirty="0" smtClean="0">
                <a:solidFill>
                  <a:srgbClr val="002060"/>
                </a:solidFill>
                <a:latin typeface="Arial" panose="020B0604020202020204" pitchFamily="34" charset="0"/>
                <a:cs typeface="Arial" panose="020B0604020202020204" pitchFamily="34" charset="0"/>
              </a:rPr>
              <a:t>à </a:t>
            </a:r>
            <a:r>
              <a:rPr lang="fr-FR" sz="2800" dirty="0">
                <a:solidFill>
                  <a:srgbClr val="002060"/>
                </a:solidFill>
                <a:latin typeface="Arial" panose="020B0604020202020204" pitchFamily="34" charset="0"/>
                <a:cs typeface="Arial" panose="020B0604020202020204" pitchFamily="34" charset="0"/>
              </a:rPr>
              <a:t>savoir </a:t>
            </a: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secrets commerciaux et le savoir-faire </a:t>
            </a:r>
            <a:r>
              <a:rPr lang="fr-FR" sz="2800" dirty="0" smtClean="0">
                <a:solidFill>
                  <a:srgbClr val="002060"/>
                </a:solidFill>
                <a:latin typeface="Arial" panose="020B0604020202020204" pitchFamily="34" charset="0"/>
                <a:cs typeface="Arial" panose="020B0604020202020204" pitchFamily="34" charset="0"/>
              </a:rPr>
              <a:t>technique par</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73343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580"/>
            <a:ext cx="8424936" cy="6309420"/>
          </a:xfrm>
          <a:prstGeom prst="rect">
            <a:avLst/>
          </a:prstGeom>
        </p:spPr>
        <p:txBody>
          <a:bodyPr wrap="square">
            <a:spAutoFit/>
          </a:bodyPr>
          <a:lstStyle/>
          <a:p>
            <a:pPr algn="just"/>
            <a:r>
              <a:rPr lang="fr-FR" sz="2800" dirty="0" smtClean="0">
                <a:solidFill>
                  <a:srgbClr val="002060"/>
                </a:solidFill>
                <a:latin typeface="Arial" panose="020B0604020202020204" pitchFamily="34" charset="0"/>
                <a:cs typeface="Arial" panose="020B0604020202020204" pitchFamily="34" charset="0"/>
              </a:rPr>
              <a:t>la </a:t>
            </a:r>
            <a:r>
              <a:rPr lang="fr-FR" sz="2800" dirty="0">
                <a:solidFill>
                  <a:srgbClr val="002060"/>
                </a:solidFill>
                <a:latin typeface="Arial" panose="020B0604020202020204" pitchFamily="34" charset="0"/>
                <a:cs typeface="Arial" panose="020B0604020202020204" pitchFamily="34" charset="0"/>
              </a:rPr>
              <a:t>confidentialité, les contrats, la preuve </a:t>
            </a:r>
            <a:r>
              <a:rPr lang="fr-FR" sz="2800" dirty="0" smtClean="0">
                <a:solidFill>
                  <a:srgbClr val="002060"/>
                </a:solidFill>
                <a:latin typeface="Arial" panose="020B0604020202020204" pitchFamily="34" charset="0"/>
                <a:cs typeface="Arial" panose="020B0604020202020204" pitchFamily="34" charset="0"/>
              </a:rPr>
              <a:t>d'antériorité…</a:t>
            </a:r>
          </a:p>
          <a:p>
            <a:pPr algn="just"/>
            <a:endParaRPr lang="fr-FR" sz="400" dirty="0">
              <a:solidFill>
                <a:srgbClr val="002060"/>
              </a:solidFill>
              <a:latin typeface="Arial" panose="020B0604020202020204" pitchFamily="34" charset="0"/>
              <a:cs typeface="Arial" panose="020B0604020202020204" pitchFamily="34" charset="0"/>
            </a:endParaRPr>
          </a:p>
          <a:p>
            <a:pPr algn="just"/>
            <a:endParaRPr lang="fr-FR" sz="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v"/>
            </a:pPr>
            <a:r>
              <a:rPr lang="fr-FR" sz="2800" dirty="0" smtClean="0">
                <a:solidFill>
                  <a:srgbClr val="002060"/>
                </a:solidFill>
                <a:latin typeface="Arial" panose="020B0604020202020204" pitchFamily="34" charset="0"/>
                <a:cs typeface="Arial" panose="020B0604020202020204" pitchFamily="34" charset="0"/>
              </a:rPr>
              <a:t>Généralement</a:t>
            </a:r>
            <a:r>
              <a:rPr lang="fr-FR" sz="2800" dirty="0">
                <a:solidFill>
                  <a:srgbClr val="002060"/>
                </a:solidFill>
                <a:latin typeface="Arial" panose="020B0604020202020204" pitchFamily="34" charset="0"/>
                <a:cs typeface="Arial" panose="020B0604020202020204" pitchFamily="34" charset="0"/>
              </a:rPr>
              <a:t>, la protection de ces </a:t>
            </a:r>
            <a:r>
              <a:rPr lang="fr-FR" sz="2800" dirty="0" smtClean="0">
                <a:solidFill>
                  <a:srgbClr val="002060"/>
                </a:solidFill>
                <a:latin typeface="Arial" panose="020B0604020202020204" pitchFamily="34" charset="0"/>
                <a:cs typeface="Arial" panose="020B0604020202020204" pitchFamily="34" charset="0"/>
              </a:rPr>
              <a:t>droits non enregistrables est </a:t>
            </a:r>
            <a:r>
              <a:rPr lang="fr-FR" sz="2800" dirty="0">
                <a:solidFill>
                  <a:srgbClr val="002060"/>
                </a:solidFill>
                <a:latin typeface="Arial" panose="020B0604020202020204" pitchFamily="34" charset="0"/>
                <a:cs typeface="Arial" panose="020B0604020202020204" pitchFamily="34" charset="0"/>
              </a:rPr>
              <a:t>assurée par des lois spécifiques ou par le droit national de la propriété intellectuelle.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400" dirty="0" smtClean="0">
              <a:solidFill>
                <a:srgbClr val="002060"/>
              </a:solidFill>
              <a:latin typeface="Arial" panose="020B0604020202020204" pitchFamily="34" charset="0"/>
              <a:cs typeface="Arial" panose="020B0604020202020204" pitchFamily="34" charset="0"/>
            </a:endParaRPr>
          </a:p>
          <a:p>
            <a:pPr lvl="0" algn="just"/>
            <a:endParaRPr lang="fr-FR" sz="12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v"/>
            </a:pPr>
            <a:r>
              <a:rPr lang="fr-FR" sz="2800" dirty="0" smtClean="0">
                <a:solidFill>
                  <a:srgbClr val="002060"/>
                </a:solidFill>
                <a:latin typeface="Arial" panose="020B0604020202020204" pitchFamily="34" charset="0"/>
                <a:cs typeface="Arial" panose="020B0604020202020204" pitchFamily="34" charset="0"/>
              </a:rPr>
              <a:t>Dans </a:t>
            </a:r>
            <a:r>
              <a:rPr lang="fr-FR" sz="2800" dirty="0">
                <a:solidFill>
                  <a:srgbClr val="002060"/>
                </a:solidFill>
                <a:latin typeface="Arial" panose="020B0604020202020204" pitchFamily="34" charset="0"/>
                <a:cs typeface="Arial" panose="020B0604020202020204" pitchFamily="34" charset="0"/>
              </a:rPr>
              <a:t>d'autres cas, les tribunaux les protègent en vertu du droit de la concurrence déloyale, du droit de la responsabilité civile ou sur la base du principe d'équité, etc</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1200" dirty="0" smtClean="0">
              <a:solidFill>
                <a:srgbClr val="002060"/>
              </a:solidFill>
              <a:latin typeface="Arial" panose="020B0604020202020204" pitchFamily="34" charset="0"/>
              <a:cs typeface="Arial" panose="020B0604020202020204" pitchFamily="34" charset="0"/>
            </a:endParaRPr>
          </a:p>
          <a:p>
            <a:pPr lvl="0" algn="just"/>
            <a:endParaRPr lang="fr-FR" sz="800" dirty="0" smtClean="0">
              <a:solidFill>
                <a:srgbClr val="00206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r>
              <a:rPr lang="fr-FR" sz="2400" dirty="0">
                <a:solidFill>
                  <a:srgbClr val="002060"/>
                </a:solidFill>
                <a:latin typeface="Arial" panose="020B0604020202020204" pitchFamily="34" charset="0"/>
                <a:cs typeface="Arial" panose="020B0604020202020204" pitchFamily="34" charset="0"/>
              </a:rPr>
              <a:t>Ex </a:t>
            </a:r>
            <a:r>
              <a:rPr lang="fr-FR" sz="2400" dirty="0" smtClean="0">
                <a:solidFill>
                  <a:srgbClr val="002060"/>
                </a:solidFill>
                <a:latin typeface="Arial" panose="020B0604020202020204" pitchFamily="34" charset="0"/>
                <a:cs typeface="Arial" panose="020B0604020202020204" pitchFamily="34" charset="0"/>
              </a:rPr>
              <a:t>d’informations commerciales: </a:t>
            </a:r>
            <a:r>
              <a:rPr lang="fr-FR" sz="2400" dirty="0">
                <a:solidFill>
                  <a:srgbClr val="002060"/>
                </a:solidFill>
                <a:latin typeface="Arial" panose="020B0604020202020204" pitchFamily="34" charset="0"/>
                <a:cs typeface="Arial" panose="020B0604020202020204" pitchFamily="34" charset="0"/>
              </a:rPr>
              <a:t>(informations relatives aux clients et aux fournisseurs, leurs préférences, leurs historiques d'achats, les accords contractuels</a:t>
            </a:r>
            <a:r>
              <a:rPr lang="fr-FR" sz="2400" dirty="0" smtClean="0">
                <a:solidFill>
                  <a:srgbClr val="00206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0766398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836712"/>
            <a:ext cx="8424936" cy="5487528"/>
          </a:xfrm>
          <a:prstGeom prst="rect">
            <a:avLst/>
          </a:prstGeom>
        </p:spPr>
        <p:txBody>
          <a:bodyPr wrap="square">
            <a:spAutoFit/>
          </a:bodyPr>
          <a:lstStyle/>
          <a:p>
            <a:pPr marL="285750" lvl="0" indent="-285750" algn="just">
              <a:buFont typeface="Wingdings" panose="05000000000000000000" pitchFamily="2" charset="2"/>
              <a:buChar char="ü"/>
            </a:pPr>
            <a:r>
              <a:rPr lang="fr-FR" sz="2400" dirty="0">
                <a:solidFill>
                  <a:srgbClr val="002060"/>
                </a:solidFill>
                <a:latin typeface="Arial" panose="020B0604020202020204" pitchFamily="34" charset="0"/>
                <a:cs typeface="Arial" panose="020B0604020202020204" pitchFamily="34" charset="0"/>
              </a:rPr>
              <a:t>Ex d’Informations techniques (résultats de tests, méthodes de contrôle qualité, spécifications des produits, informations de fabrication, etc</a:t>
            </a:r>
            <a:r>
              <a:rPr lang="fr-FR" sz="2400" dirty="0" smtClean="0">
                <a:solidFill>
                  <a:srgbClr val="002060"/>
                </a:solidFill>
                <a:latin typeface="Arial" panose="020B0604020202020204" pitchFamily="34" charset="0"/>
                <a:cs typeface="Arial" panose="020B0604020202020204" pitchFamily="34" charset="0"/>
              </a:rPr>
              <a:t>.).</a:t>
            </a:r>
          </a:p>
          <a:p>
            <a:pPr lvl="0" algn="just"/>
            <a:endParaRPr lang="fr-FR" dirty="0">
              <a:solidFill>
                <a:srgbClr val="002060"/>
              </a:solidFill>
              <a:latin typeface="Arial" panose="020B0604020202020204" pitchFamily="34" charset="0"/>
              <a:cs typeface="Arial" panose="020B0604020202020204" pitchFamily="34" charset="0"/>
            </a:endParaRPr>
          </a:p>
          <a:p>
            <a:pPr marL="285750" lvl="0" indent="-285750" algn="just">
              <a:buFont typeface="Wingdings" panose="05000000000000000000" pitchFamily="2" charset="2"/>
              <a:buChar char="ü"/>
            </a:pPr>
            <a:r>
              <a:rPr lang="fr-FR" sz="2400" dirty="0">
                <a:solidFill>
                  <a:srgbClr val="002060"/>
                </a:solidFill>
                <a:latin typeface="Arial" panose="020B0604020202020204" pitchFamily="34" charset="0"/>
                <a:cs typeface="Arial" panose="020B0604020202020204" pitchFamily="34" charset="0"/>
              </a:rPr>
              <a:t>Ex d’Informations financières (ex.: rapports de vente, les prix fixés, informations tarifaires, prévisions financières).</a:t>
            </a:r>
          </a:p>
          <a:p>
            <a:pPr lvl="0" algn="just">
              <a:lnSpc>
                <a:spcPct val="107000"/>
              </a:lnSpc>
              <a:spcAft>
                <a:spcPts val="800"/>
              </a:spcAft>
            </a:pPr>
            <a:endParaRPr lang="fr-FR" sz="2000" b="1" u="sng" dirty="0" smtClean="0">
              <a:solidFill>
                <a:srgbClr val="002060"/>
              </a:solidFill>
              <a:latin typeface="Arial" panose="020B0604020202020204" pitchFamily="34" charset="0"/>
              <a:ea typeface="Calibri" panose="020F0502020204030204" pitchFamily="34" charset="0"/>
              <a:cs typeface="Arial" panose="020B0604020202020204" pitchFamily="34" charset="0"/>
            </a:endParaRPr>
          </a:p>
          <a:p>
            <a:pPr marL="457200" lvl="0" indent="-457200" algn="just">
              <a:lnSpc>
                <a:spcPct val="107000"/>
              </a:lnSpc>
              <a:spcAft>
                <a:spcPts val="800"/>
              </a:spcAft>
              <a:buFont typeface="Wingdings" panose="05000000000000000000" pitchFamily="2" charset="2"/>
              <a:buChar char="v"/>
            </a:pPr>
            <a:r>
              <a:rPr lang="fr-FR" sz="2800" dirty="0">
                <a:solidFill>
                  <a:srgbClr val="002060"/>
                </a:solidFill>
                <a:latin typeface="Arial" panose="020B0604020202020204" pitchFamily="34" charset="0"/>
                <a:cs typeface="Arial" panose="020B0604020202020204" pitchFamily="34" charset="0"/>
              </a:rPr>
              <a:t>Les secrets commerciaux sont essentiels au fonctionnement de </a:t>
            </a:r>
            <a:r>
              <a:rPr lang="fr-FR" sz="2800" dirty="0" smtClean="0">
                <a:solidFill>
                  <a:srgbClr val="002060"/>
                </a:solidFill>
                <a:latin typeface="Arial" panose="020B0604020202020204" pitchFamily="34" charset="0"/>
                <a:cs typeface="Arial" panose="020B0604020202020204" pitchFamily="34" charset="0"/>
              </a:rPr>
              <a:t>toutes les entreprises </a:t>
            </a:r>
            <a:r>
              <a:rPr lang="fr-FR" sz="2800" dirty="0">
                <a:solidFill>
                  <a:srgbClr val="002060"/>
                </a:solidFill>
                <a:latin typeface="Arial" panose="020B0604020202020204" pitchFamily="34" charset="0"/>
                <a:cs typeface="Arial" panose="020B0604020202020204" pitchFamily="34" charset="0"/>
              </a:rPr>
              <a:t>et jouent un rôle fondamental dans </a:t>
            </a:r>
            <a:r>
              <a:rPr lang="fr-FR" sz="2800" dirty="0" smtClean="0">
                <a:solidFill>
                  <a:srgbClr val="002060"/>
                </a:solidFill>
                <a:latin typeface="Arial" panose="020B0604020202020204" pitchFamily="34" charset="0"/>
                <a:cs typeface="Arial" panose="020B0604020202020204" pitchFamily="34" charset="0"/>
              </a:rPr>
              <a:t>leur </a:t>
            </a:r>
            <a:r>
              <a:rPr lang="fr-FR" sz="2800" dirty="0">
                <a:solidFill>
                  <a:srgbClr val="002060"/>
                </a:solidFill>
                <a:latin typeface="Arial" panose="020B0604020202020204" pitchFamily="34" charset="0"/>
                <a:cs typeface="Arial" panose="020B0604020202020204" pitchFamily="34" charset="0"/>
              </a:rPr>
              <a:t>réussite</a:t>
            </a:r>
            <a:r>
              <a:rPr lang="fr-FR" sz="2800" dirty="0" smtClean="0">
                <a:solidFill>
                  <a:srgbClr val="002060"/>
                </a:solidFill>
                <a:latin typeface="Arial" panose="020B0604020202020204" pitchFamily="34" charset="0"/>
                <a:cs typeface="Arial" panose="020B0604020202020204" pitchFamily="34" charset="0"/>
              </a:rPr>
              <a:t>.</a:t>
            </a:r>
          </a:p>
          <a:p>
            <a:pPr lvl="0" algn="just">
              <a:lnSpc>
                <a:spcPct val="107000"/>
              </a:lnSpc>
              <a:spcAft>
                <a:spcPts val="800"/>
              </a:spcAft>
            </a:pPr>
            <a:endParaRPr lang="fr-FR" sz="1400" dirty="0" smtClean="0">
              <a:solidFill>
                <a:srgbClr val="002060"/>
              </a:solidFill>
              <a:latin typeface="Arial" panose="020B0604020202020204" pitchFamily="34" charset="0"/>
              <a:cs typeface="Arial" panose="020B0604020202020204" pitchFamily="34" charset="0"/>
            </a:endParaRPr>
          </a:p>
          <a:p>
            <a:pPr marL="457200" lvl="0" indent="-457200" algn="just">
              <a:lnSpc>
                <a:spcPct val="107000"/>
              </a:lnSpc>
              <a:spcAft>
                <a:spcPts val="800"/>
              </a:spcAft>
              <a:buFont typeface="Wingdings" panose="05000000000000000000" pitchFamily="2" charset="2"/>
              <a:buChar char="v"/>
            </a:pPr>
            <a:r>
              <a:rPr lang="fr-FR" sz="2800" dirty="0">
                <a:solidFill>
                  <a:srgbClr val="002060"/>
                </a:solidFill>
                <a:latin typeface="Arial" panose="020B0604020202020204" pitchFamily="34" charset="0"/>
                <a:cs typeface="Arial" panose="020B0604020202020204" pitchFamily="34" charset="0"/>
              </a:rPr>
              <a:t>Pour protéger vos secrets commerciaux, deux éléments sont à </a:t>
            </a:r>
            <a:r>
              <a:rPr lang="fr-FR" sz="2800" dirty="0" smtClean="0">
                <a:solidFill>
                  <a:srgbClr val="002060"/>
                </a:solidFill>
                <a:latin typeface="Arial" panose="020B0604020202020204" pitchFamily="34" charset="0"/>
                <a:cs typeface="Arial" panose="020B0604020202020204" pitchFamily="34" charset="0"/>
              </a:rPr>
              <a:t>retenir:</a:t>
            </a:r>
            <a:endParaRPr lang="fr-FR" sz="2800" b="1" u="sng"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736353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20688"/>
            <a:ext cx="8568952" cy="6001643"/>
          </a:xfrm>
          <a:prstGeom prst="rect">
            <a:avLst/>
          </a:prstGeom>
        </p:spPr>
        <p:txBody>
          <a:bodyPr wrap="square">
            <a:spAutoFit/>
          </a:bodyPr>
          <a:lstStyle/>
          <a:p>
            <a:pPr marL="457200" lvl="0" indent="-457200" algn="just">
              <a:buFont typeface="Wingdings" panose="05000000000000000000" pitchFamily="2" charset="2"/>
              <a:buChar char="v"/>
            </a:pPr>
            <a:r>
              <a:rPr lang="fr-FR" sz="2800" dirty="0" smtClean="0">
                <a:solidFill>
                  <a:srgbClr val="002060"/>
                </a:solidFill>
                <a:latin typeface="Arial" panose="020B0604020202020204" pitchFamily="34" charset="0"/>
                <a:cs typeface="Arial" panose="020B0604020202020204" pitchFamily="34" charset="0"/>
              </a:rPr>
              <a:t>Tout </a:t>
            </a:r>
            <a:r>
              <a:rPr lang="fr-FR" sz="2800" dirty="0">
                <a:solidFill>
                  <a:srgbClr val="002060"/>
                </a:solidFill>
                <a:latin typeface="Arial" panose="020B0604020202020204" pitchFamily="34" charset="0"/>
                <a:cs typeface="Arial" panose="020B0604020202020204" pitchFamily="34" charset="0"/>
              </a:rPr>
              <a:t>d'abord, et par définition, il faut les garder secrets en prenant toutes </a:t>
            </a:r>
            <a:r>
              <a:rPr lang="fr-FR" sz="2800" dirty="0" smtClean="0">
                <a:solidFill>
                  <a:srgbClr val="002060"/>
                </a:solidFill>
                <a:latin typeface="Arial" panose="020B0604020202020204" pitchFamily="34" charset="0"/>
                <a:cs typeface="Arial" panose="020B0604020202020204" pitchFamily="34" charset="0"/>
              </a:rPr>
              <a:t>les précautions </a:t>
            </a:r>
            <a:r>
              <a:rPr lang="fr-FR" sz="2800" dirty="0">
                <a:solidFill>
                  <a:srgbClr val="002060"/>
                </a:solidFill>
                <a:latin typeface="Arial" panose="020B0604020202020204" pitchFamily="34" charset="0"/>
                <a:cs typeface="Arial" panose="020B0604020202020204" pitchFamily="34" charset="0"/>
              </a:rPr>
              <a:t>raisonnables </a:t>
            </a:r>
            <a:r>
              <a:rPr lang="fr-FR" sz="2800" dirty="0" smtClean="0">
                <a:solidFill>
                  <a:srgbClr val="002060"/>
                </a:solidFill>
                <a:latin typeface="Arial" panose="020B0604020202020204" pitchFamily="34" charset="0"/>
                <a:cs typeface="Arial" panose="020B0604020202020204" pitchFamily="34" charset="0"/>
              </a:rPr>
              <a:t>nécessaires;</a:t>
            </a:r>
          </a:p>
          <a:p>
            <a:pPr lvl="0" algn="just"/>
            <a:endParaRPr lang="fr-FR" sz="800" dirty="0" smtClean="0">
              <a:solidFill>
                <a:srgbClr val="002060"/>
              </a:solidFill>
              <a:latin typeface="Arial" panose="020B0604020202020204" pitchFamily="34" charset="0"/>
              <a:cs typeface="Arial" panose="020B0604020202020204" pitchFamily="34" charset="0"/>
            </a:endParaRPr>
          </a:p>
          <a:p>
            <a:pPr lvl="0" algn="just"/>
            <a:endParaRPr lang="fr-FR" sz="800" dirty="0" smtClean="0">
              <a:solidFill>
                <a:srgbClr val="002060"/>
              </a:solidFill>
              <a:latin typeface="Arial" panose="020B0604020202020204" pitchFamily="34" charset="0"/>
              <a:cs typeface="Arial" panose="020B0604020202020204" pitchFamily="34" charset="0"/>
            </a:endParaRPr>
          </a:p>
          <a:p>
            <a:pPr lvl="0" algn="just"/>
            <a:endParaRPr lang="fr-FR" sz="8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v"/>
            </a:pPr>
            <a:r>
              <a:rPr lang="fr-FR" sz="2800" dirty="0">
                <a:solidFill>
                  <a:srgbClr val="002060"/>
                </a:solidFill>
                <a:latin typeface="Arial" panose="020B0604020202020204" pitchFamily="34" charset="0"/>
                <a:cs typeface="Arial" panose="020B0604020202020204" pitchFamily="34" charset="0"/>
              </a:rPr>
              <a:t>Ensuite, les secrets commerciaux doivent présenter une importance </a:t>
            </a:r>
            <a:r>
              <a:rPr lang="fr-FR" sz="2800" dirty="0" smtClean="0">
                <a:solidFill>
                  <a:srgbClr val="002060"/>
                </a:solidFill>
                <a:latin typeface="Arial" panose="020B0604020202020204" pitchFamily="34" charset="0"/>
                <a:cs typeface="Arial" panose="020B0604020202020204" pitchFamily="34" charset="0"/>
              </a:rPr>
              <a:t>commerciale essentielle </a:t>
            </a:r>
            <a:r>
              <a:rPr lang="fr-FR" sz="2800" dirty="0">
                <a:solidFill>
                  <a:srgbClr val="002060"/>
                </a:solidFill>
                <a:latin typeface="Arial" panose="020B0604020202020204" pitchFamily="34" charset="0"/>
                <a:cs typeface="Arial" panose="020B0604020202020204" pitchFamily="34" charset="0"/>
              </a:rPr>
              <a:t>pour votre entreprise, précisément parce qu'ils ne sont pas connus </a:t>
            </a:r>
            <a:r>
              <a:rPr lang="fr-FR" sz="2800" dirty="0" smtClean="0">
                <a:solidFill>
                  <a:srgbClr val="002060"/>
                </a:solidFill>
                <a:latin typeface="Arial" panose="020B0604020202020204" pitchFamily="34" charset="0"/>
                <a:cs typeface="Arial" panose="020B0604020202020204" pitchFamily="34" charset="0"/>
              </a:rPr>
              <a:t>de vos concurrents;</a:t>
            </a:r>
          </a:p>
          <a:p>
            <a:pPr lvl="0" algn="just"/>
            <a:endParaRPr lang="fr-FR" sz="800" dirty="0" smtClean="0">
              <a:solidFill>
                <a:srgbClr val="002060"/>
              </a:solidFill>
              <a:latin typeface="Arial" panose="020B0604020202020204" pitchFamily="34" charset="0"/>
              <a:cs typeface="Arial" panose="020B0604020202020204" pitchFamily="34" charset="0"/>
            </a:endParaRPr>
          </a:p>
          <a:p>
            <a:pPr lvl="0" algn="just"/>
            <a:endParaRPr lang="fr-FR" sz="800" dirty="0" smtClean="0">
              <a:solidFill>
                <a:srgbClr val="002060"/>
              </a:solidFill>
              <a:latin typeface="Arial" panose="020B0604020202020204" pitchFamily="34" charset="0"/>
              <a:cs typeface="Arial" panose="020B0604020202020204" pitchFamily="34" charset="0"/>
            </a:endParaRPr>
          </a:p>
          <a:p>
            <a:pPr lvl="0" algn="just"/>
            <a:endParaRPr lang="fr-FR" sz="8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v"/>
            </a:pPr>
            <a:r>
              <a:rPr lang="fr-FR" sz="2800" dirty="0">
                <a:solidFill>
                  <a:srgbClr val="002060"/>
                </a:solidFill>
                <a:latin typeface="Arial" panose="020B0604020202020204" pitchFamily="34" charset="0"/>
                <a:cs typeface="Arial" panose="020B0604020202020204" pitchFamily="34" charset="0"/>
              </a:rPr>
              <a:t>Bien que la protection des secrets commerciaux ne coûte rien, le principal </a:t>
            </a:r>
            <a:r>
              <a:rPr lang="fr-FR" sz="2800" dirty="0" smtClean="0">
                <a:solidFill>
                  <a:srgbClr val="002060"/>
                </a:solidFill>
                <a:latin typeface="Arial" panose="020B0604020202020204" pitchFamily="34" charset="0"/>
                <a:cs typeface="Arial" panose="020B0604020202020204" pitchFamily="34" charset="0"/>
              </a:rPr>
              <a:t>problème réside </a:t>
            </a:r>
            <a:r>
              <a:rPr lang="fr-FR" sz="2800" dirty="0">
                <a:solidFill>
                  <a:srgbClr val="002060"/>
                </a:solidFill>
                <a:latin typeface="Arial" panose="020B0604020202020204" pitchFamily="34" charset="0"/>
                <a:cs typeface="Arial" panose="020B0604020202020204" pitchFamily="34" charset="0"/>
              </a:rPr>
              <a:t>dans le fait que leur protection ne dure que tant qu'ils restent secrets</a:t>
            </a:r>
            <a:r>
              <a:rPr lang="fr-FR" sz="2800" dirty="0" smtClean="0">
                <a:solidFill>
                  <a:srgbClr val="00206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8329087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620688"/>
            <a:ext cx="8568952" cy="6494085"/>
          </a:xfrm>
          <a:prstGeom prst="rect">
            <a:avLst/>
          </a:prstGeom>
        </p:spPr>
        <p:txBody>
          <a:bodyPr wrap="square">
            <a:spAutoFit/>
          </a:bodyPr>
          <a:lstStyle/>
          <a:p>
            <a:pPr lvl="0" algn="just"/>
            <a:endParaRPr lang="fr-FR" sz="2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v"/>
            </a:pPr>
            <a:r>
              <a:rPr lang="fr-FR" sz="2800" dirty="0" smtClean="0">
                <a:solidFill>
                  <a:srgbClr val="002060"/>
                </a:solidFill>
                <a:latin typeface="Arial" panose="020B0604020202020204" pitchFamily="34" charset="0"/>
                <a:cs typeface="Arial" panose="020B0604020202020204" pitchFamily="34" charset="0"/>
              </a:rPr>
              <a:t>Par conséquent, </a:t>
            </a:r>
            <a:r>
              <a:rPr lang="fr-FR" sz="2800" dirty="0">
                <a:solidFill>
                  <a:srgbClr val="002060"/>
                </a:solidFill>
                <a:latin typeface="Arial" panose="020B0604020202020204" pitchFamily="34" charset="0"/>
                <a:cs typeface="Arial" panose="020B0604020202020204" pitchFamily="34" charset="0"/>
              </a:rPr>
              <a:t>s</a:t>
            </a:r>
            <a:r>
              <a:rPr lang="fr-FR" sz="2800" dirty="0" smtClean="0">
                <a:solidFill>
                  <a:srgbClr val="002060"/>
                </a:solidFill>
                <a:latin typeface="Arial" panose="020B0604020202020204" pitchFamily="34" charset="0"/>
                <a:cs typeface="Arial" panose="020B0604020202020204" pitchFamily="34" charset="0"/>
              </a:rPr>
              <a:t>i </a:t>
            </a:r>
            <a:r>
              <a:rPr lang="fr-FR" sz="2800" dirty="0">
                <a:solidFill>
                  <a:srgbClr val="002060"/>
                </a:solidFill>
                <a:latin typeface="Arial" panose="020B0604020202020204" pitchFamily="34" charset="0"/>
                <a:cs typeface="Arial" panose="020B0604020202020204" pitchFamily="34" charset="0"/>
              </a:rPr>
              <a:t>quelqu'un, sans enfreindre la loi, remarque vos produits sur le marché et parvient à comprendre vos précieuses informations secrètes et confidentielles (qui ne sont pas protégées par le biais de la propriété intellectuelle), vous ne pouvez alors pas prétendre à une violation de vos </a:t>
            </a:r>
            <a:r>
              <a:rPr lang="fr-FR" sz="2800" dirty="0" smtClean="0">
                <a:solidFill>
                  <a:srgbClr val="002060"/>
                </a:solidFill>
                <a:latin typeface="Arial" panose="020B0604020202020204" pitchFamily="34" charset="0"/>
                <a:cs typeface="Arial" panose="020B0604020202020204" pitchFamily="34" charset="0"/>
              </a:rPr>
              <a:t>droits.</a:t>
            </a:r>
          </a:p>
          <a:p>
            <a:pPr lvl="0" algn="just"/>
            <a:endParaRPr lang="fr-FR" sz="2800"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v"/>
            </a:pPr>
            <a:r>
              <a:rPr lang="fr-FR" sz="2800" dirty="0" smtClean="0">
                <a:solidFill>
                  <a:srgbClr val="002060"/>
                </a:solidFill>
                <a:latin typeface="Arial" panose="020B0604020202020204" pitchFamily="34" charset="0"/>
                <a:cs typeface="Arial" panose="020B0604020202020204" pitchFamily="34" charset="0"/>
              </a:rPr>
              <a:t>Autrement </a:t>
            </a:r>
            <a:r>
              <a:rPr lang="fr-FR" sz="2800" dirty="0">
                <a:solidFill>
                  <a:srgbClr val="002060"/>
                </a:solidFill>
                <a:latin typeface="Arial" panose="020B0604020202020204" pitchFamily="34" charset="0"/>
                <a:cs typeface="Arial" panose="020B0604020202020204" pitchFamily="34" charset="0"/>
              </a:rPr>
              <a:t>dit, vous ne pouvez agir que contre une personne qui les a acquis par un acte abusif ou illégal. Dans ce cas, vous pouvez saisir le tribunal pour obtenir une injonction contre le contrefacteur et réclamer des dommages et intérêts</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a:p>
            <a:pPr algn="just">
              <a:spcAft>
                <a:spcPts val="0"/>
              </a:spcAft>
            </a:pPr>
            <a:endParaRPr lang="fr-FR" sz="2200" b="1" i="1" u="sng" dirty="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7690793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764704"/>
            <a:ext cx="8424937" cy="6093976"/>
          </a:xfrm>
          <a:prstGeom prst="rect">
            <a:avLst/>
          </a:prstGeom>
        </p:spPr>
        <p:txBody>
          <a:bodyPr wrap="square">
            <a:spAutoFit/>
          </a:bodyPr>
          <a:lstStyle/>
          <a:p>
            <a:pPr marL="457200" indent="-457200" algn="just">
              <a:buFont typeface="Wingdings" panose="05000000000000000000" pitchFamily="2" charset="2"/>
              <a:buChar char="v"/>
            </a:pPr>
            <a:r>
              <a:rPr lang="fr-FR" sz="2800" dirty="0">
                <a:solidFill>
                  <a:srgbClr val="002060"/>
                </a:solidFill>
                <a:latin typeface="Arial" panose="020B0604020202020204" pitchFamily="34" charset="0"/>
                <a:cs typeface="Arial" panose="020B0604020202020204" pitchFamily="34" charset="0"/>
              </a:rPr>
              <a:t>Cela signifie que vous devrez faire très attention à la manière dont vous divulguer des informations sensibles dans le cadre de la commercialisation de vos produits, comment et où ces informations sont enregistrées et stockées, qui y a accès, quelles informations sont mises à disposition sur votre site web, qui a accès aux mots de passe protégés, quels protocoles sont </a:t>
            </a:r>
            <a:r>
              <a:rPr lang="fr-FR" sz="2800" dirty="0" smtClean="0">
                <a:solidFill>
                  <a:srgbClr val="002060"/>
                </a:solidFill>
                <a:latin typeface="Arial" panose="020B0604020202020204" pitchFamily="34" charset="0"/>
                <a:cs typeface="Arial" panose="020B0604020202020204" pitchFamily="34" charset="0"/>
              </a:rPr>
              <a:t>mis en </a:t>
            </a:r>
            <a:r>
              <a:rPr lang="fr-FR" sz="2800" dirty="0">
                <a:solidFill>
                  <a:srgbClr val="002060"/>
                </a:solidFill>
                <a:latin typeface="Arial" panose="020B0604020202020204" pitchFamily="34" charset="0"/>
                <a:cs typeface="Arial" panose="020B0604020202020204" pitchFamily="34" charset="0"/>
              </a:rPr>
              <a:t>place pour la reproduction ou la copie de ces documents, etc.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28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v"/>
            </a:pPr>
            <a:r>
              <a:rPr lang="fr-FR" sz="2800" dirty="0" smtClean="0">
                <a:solidFill>
                  <a:srgbClr val="002060"/>
                </a:solidFill>
                <a:latin typeface="Arial" panose="020B0604020202020204" pitchFamily="34" charset="0"/>
                <a:cs typeface="Arial" panose="020B0604020202020204" pitchFamily="34" charset="0"/>
              </a:rPr>
              <a:t>En </a:t>
            </a:r>
            <a:r>
              <a:rPr lang="fr-FR" sz="2800" dirty="0">
                <a:solidFill>
                  <a:srgbClr val="002060"/>
                </a:solidFill>
                <a:latin typeface="Arial" panose="020B0604020202020204" pitchFamily="34" charset="0"/>
                <a:cs typeface="Arial" panose="020B0604020202020204" pitchFamily="34" charset="0"/>
              </a:rPr>
              <a:t>résumé, </a:t>
            </a:r>
            <a:r>
              <a:rPr lang="fr-FR" sz="2800" dirty="0" smtClean="0">
                <a:solidFill>
                  <a:srgbClr val="002060"/>
                </a:solidFill>
                <a:latin typeface="Arial" panose="020B0604020202020204" pitchFamily="34" charset="0"/>
                <a:cs typeface="Arial" panose="020B0604020202020204" pitchFamily="34" charset="0"/>
              </a:rPr>
              <a:t>ne protégez pas </a:t>
            </a:r>
            <a:r>
              <a:rPr lang="fr-FR" sz="2800" dirty="0">
                <a:solidFill>
                  <a:srgbClr val="002060"/>
                </a:solidFill>
                <a:latin typeface="Arial" panose="020B0604020202020204" pitchFamily="34" charset="0"/>
                <a:cs typeface="Arial" panose="020B0604020202020204" pitchFamily="34" charset="0"/>
              </a:rPr>
              <a:t>vos principales inventions </a:t>
            </a:r>
            <a:r>
              <a:rPr lang="fr-FR" sz="2800" dirty="0" smtClean="0">
                <a:solidFill>
                  <a:srgbClr val="002060"/>
                </a:solidFill>
                <a:latin typeface="Arial" panose="020B0604020202020204" pitchFamily="34" charset="0"/>
                <a:cs typeface="Arial" panose="020B0604020202020204" pitchFamily="34" charset="0"/>
              </a:rPr>
              <a:t>par le biais du </a:t>
            </a:r>
            <a:r>
              <a:rPr lang="fr-FR" sz="2800" dirty="0">
                <a:solidFill>
                  <a:srgbClr val="002060"/>
                </a:solidFill>
                <a:latin typeface="Arial" panose="020B0604020202020204" pitchFamily="34" charset="0"/>
                <a:cs typeface="Arial" panose="020B0604020202020204" pitchFamily="34" charset="0"/>
              </a:rPr>
              <a:t>secret </a:t>
            </a:r>
            <a:r>
              <a:rPr lang="fr-FR" sz="2800" dirty="0" smtClean="0">
                <a:solidFill>
                  <a:srgbClr val="002060"/>
                </a:solidFill>
                <a:latin typeface="Arial" panose="020B0604020202020204" pitchFamily="34" charset="0"/>
                <a:cs typeface="Arial" panose="020B0604020202020204" pitchFamily="34" charset="0"/>
              </a:rPr>
              <a:t>commercial!</a:t>
            </a:r>
            <a:endParaRPr lang="fr-FR" sz="2800" dirty="0">
              <a:solidFill>
                <a:srgbClr val="002060"/>
              </a:solidFill>
              <a:latin typeface="Arial" panose="020B0604020202020204" pitchFamily="34" charset="0"/>
              <a:cs typeface="Arial" panose="020B0604020202020204" pitchFamily="34" charset="0"/>
            </a:endParaRPr>
          </a:p>
          <a:p>
            <a:pPr algn="just"/>
            <a:endParaRPr lang="fr-FR" sz="2600" b="1" i="1" u="sng" dirty="0">
              <a:solidFill>
                <a:srgbClr val="002060"/>
              </a:solidFill>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4030775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76672"/>
            <a:ext cx="8856984" cy="6140142"/>
          </a:xfrm>
          <a:prstGeom prst="rect">
            <a:avLst/>
          </a:prstGeom>
        </p:spPr>
        <p:txBody>
          <a:bodyPr wrap="square">
            <a:spAutoFit/>
          </a:bodyPr>
          <a:lstStyle/>
          <a:p>
            <a:pPr algn="ctr"/>
            <a:r>
              <a:rPr lang="fr-FR" sz="2800" b="1" u="sng" dirty="0">
                <a:solidFill>
                  <a:srgbClr val="002060"/>
                </a:solidFill>
                <a:latin typeface="Arial" panose="020B0604020202020204" pitchFamily="34" charset="0"/>
                <a:cs typeface="Arial" panose="020B0604020202020204" pitchFamily="34" charset="0"/>
              </a:rPr>
              <a:t>V / VOS PREMIERS PAS VERS LA COMMERCIALISATION </a:t>
            </a:r>
            <a:endParaRPr lang="fr-FR" sz="2800" dirty="0">
              <a:solidFill>
                <a:srgbClr val="002060"/>
              </a:solidFill>
              <a:latin typeface="Arial" panose="020B0604020202020204" pitchFamily="34" charset="0"/>
              <a:cs typeface="Arial" panose="020B0604020202020204" pitchFamily="34" charset="0"/>
            </a:endParaRPr>
          </a:p>
          <a:p>
            <a:pPr algn="just"/>
            <a:endParaRPr lang="fr-FR" sz="800" dirty="0">
              <a:solidFill>
                <a:srgbClr val="002060"/>
              </a:solidFill>
              <a:latin typeface="Arial" panose="020B0604020202020204" pitchFamily="34" charset="0"/>
              <a:cs typeface="Arial" panose="020B0604020202020204" pitchFamily="34" charset="0"/>
            </a:endParaRPr>
          </a:p>
          <a:p>
            <a:pPr marL="514350" indent="-514350" algn="ctr">
              <a:buAutoNum type="arabicPeriod"/>
            </a:pPr>
            <a:r>
              <a:rPr lang="fr-FR" sz="2800" b="1" u="sng" dirty="0" smtClean="0">
                <a:solidFill>
                  <a:srgbClr val="002060"/>
                </a:solidFill>
                <a:latin typeface="Arial" panose="020B0604020202020204" pitchFamily="34" charset="0"/>
                <a:cs typeface="Arial" panose="020B0604020202020204" pitchFamily="34" charset="0"/>
              </a:rPr>
              <a:t>Analyse </a:t>
            </a:r>
            <a:r>
              <a:rPr lang="fr-FR" sz="2800" b="1" u="sng" dirty="0">
                <a:solidFill>
                  <a:srgbClr val="002060"/>
                </a:solidFill>
                <a:latin typeface="Arial" panose="020B0604020202020204" pitchFamily="34" charset="0"/>
                <a:cs typeface="Arial" panose="020B0604020202020204" pitchFamily="34" charset="0"/>
              </a:rPr>
              <a:t>de marché </a:t>
            </a:r>
            <a:endParaRPr lang="fr-FR" sz="2800" b="1" u="sng" dirty="0" smtClean="0">
              <a:solidFill>
                <a:srgbClr val="002060"/>
              </a:solidFill>
              <a:latin typeface="Arial" panose="020B0604020202020204" pitchFamily="34" charset="0"/>
              <a:cs typeface="Arial" panose="020B0604020202020204" pitchFamily="34" charset="0"/>
            </a:endParaRPr>
          </a:p>
          <a:p>
            <a:pPr algn="just"/>
            <a:endParaRPr lang="fr-FR" sz="900" dirty="0">
              <a:solidFill>
                <a:srgbClr val="002060"/>
              </a:solidFill>
              <a:latin typeface="Arial" panose="020B0604020202020204" pitchFamily="34" charset="0"/>
              <a:cs typeface="Arial" panose="020B0604020202020204" pitchFamily="34" charset="0"/>
            </a:endParaRPr>
          </a:p>
          <a:p>
            <a:pPr algn="just"/>
            <a:endParaRPr lang="fr-FR" sz="10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Tout d’abord, notez qu’une excellente invention ou innovation sans marché adapté n’a aucune valeur.</a:t>
            </a:r>
            <a:endParaRPr lang="fr-FR" sz="2800" dirty="0">
              <a:solidFill>
                <a:srgbClr val="002060"/>
              </a:solidFill>
              <a:latin typeface="Arial" panose="020B0604020202020204" pitchFamily="34" charset="0"/>
              <a:cs typeface="Arial" panose="020B0604020202020204" pitchFamily="34" charset="0"/>
            </a:endParaRPr>
          </a:p>
          <a:p>
            <a:pPr algn="just"/>
            <a:endParaRPr lang="fr-FR" sz="10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Pour </a:t>
            </a:r>
            <a:r>
              <a:rPr lang="fr-FR" sz="2800" dirty="0" smtClean="0">
                <a:solidFill>
                  <a:srgbClr val="002060"/>
                </a:solidFill>
                <a:latin typeface="Arial" panose="020B0604020202020204" pitchFamily="34" charset="0"/>
                <a:cs typeface="Arial" panose="020B0604020202020204" pitchFamily="34" charset="0"/>
              </a:rPr>
              <a:t>garantir donc </a:t>
            </a:r>
            <a:r>
              <a:rPr lang="fr-FR" sz="2800" dirty="0">
                <a:solidFill>
                  <a:srgbClr val="002060"/>
                </a:solidFill>
                <a:latin typeface="Arial" panose="020B0604020202020204" pitchFamily="34" charset="0"/>
                <a:cs typeface="Arial" panose="020B0604020202020204" pitchFamily="34" charset="0"/>
              </a:rPr>
              <a:t>le succès de la commercialisation de vos droits de PI, une analyse de marché doit être réalisée pour tous les marchés où les nouveaux produits ou services seront commercialisés.</a:t>
            </a:r>
          </a:p>
          <a:p>
            <a:pPr algn="just"/>
            <a:endParaRPr lang="fr-FR" sz="8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Le terme marché désigne </a:t>
            </a:r>
            <a:r>
              <a:rPr lang="fr-FR" sz="2800" dirty="0" smtClean="0">
                <a:solidFill>
                  <a:srgbClr val="002060"/>
                </a:solidFill>
                <a:latin typeface="Arial" panose="020B0604020202020204" pitchFamily="34" charset="0"/>
                <a:cs typeface="Arial" panose="020B0604020202020204" pitchFamily="34" charset="0"/>
              </a:rPr>
              <a:t>ici à </a:t>
            </a:r>
            <a:r>
              <a:rPr lang="fr-FR" sz="2800" dirty="0">
                <a:solidFill>
                  <a:srgbClr val="002060"/>
                </a:solidFill>
                <a:latin typeface="Arial" panose="020B0604020202020204" pitchFamily="34" charset="0"/>
                <a:cs typeface="Arial" panose="020B0604020202020204" pitchFamily="34" charset="0"/>
              </a:rPr>
              <a:t>la </a:t>
            </a:r>
            <a:r>
              <a:rPr lang="fr-FR" sz="2800" dirty="0" smtClean="0">
                <a:solidFill>
                  <a:srgbClr val="002060"/>
                </a:solidFill>
                <a:latin typeface="Arial" panose="020B0604020202020204" pitchFamily="34" charset="0"/>
                <a:cs typeface="Arial" panose="020B0604020202020204" pitchFamily="34" charset="0"/>
              </a:rPr>
              <a:t>fois: </a:t>
            </a:r>
            <a:r>
              <a:rPr lang="fr-FR" sz="2800" dirty="0">
                <a:solidFill>
                  <a:srgbClr val="002060"/>
                </a:solidFill>
                <a:latin typeface="Arial" panose="020B0604020202020204" pitchFamily="34" charset="0"/>
                <a:cs typeface="Arial" panose="020B0604020202020204" pitchFamily="34" charset="0"/>
              </a:rPr>
              <a:t>le marché géographique (c’est-à-dire le pays où </a:t>
            </a:r>
            <a:r>
              <a:rPr lang="fr-FR" sz="2800" dirty="0" smtClean="0">
                <a:solidFill>
                  <a:srgbClr val="002060"/>
                </a:solidFill>
                <a:latin typeface="Arial" panose="020B0604020202020204" pitchFamily="34" charset="0"/>
                <a:cs typeface="Arial" panose="020B0604020202020204" pitchFamily="34" charset="0"/>
              </a:rPr>
              <a:t>vous comptez</a:t>
            </a:r>
            <a:endParaRPr 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929802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9512" y="260648"/>
            <a:ext cx="8712968" cy="6447919"/>
          </a:xfrm>
          <a:prstGeom prst="rect">
            <a:avLst/>
          </a:prstGeom>
          <a:noFill/>
        </p:spPr>
        <p:txBody>
          <a:bodyPr wrap="square" rtlCol="0">
            <a:spAutoFit/>
          </a:bodyPr>
          <a:lstStyle/>
          <a:p>
            <a:pPr algn="ctr"/>
            <a:endParaRPr lang="en-US" sz="300" b="1" u="sng" dirty="0">
              <a:solidFill>
                <a:schemeClr val="accent6">
                  <a:lumMod val="50000"/>
                </a:schemeClr>
              </a:solidFill>
              <a:latin typeface="Arial" panose="020B0604020202020204" pitchFamily="34" charset="0"/>
              <a:cs typeface="Arial" panose="020B0604020202020204" pitchFamily="34" charset="0"/>
            </a:endParaRPr>
          </a:p>
          <a:p>
            <a:pPr algn="ctr"/>
            <a:endParaRPr lang="en-US" sz="400" b="1" u="sng" dirty="0" smtClean="0">
              <a:solidFill>
                <a:srgbClr val="002060"/>
              </a:solidFill>
              <a:latin typeface="Arial" panose="020B0604020202020204" pitchFamily="34" charset="0"/>
              <a:cs typeface="Arial" panose="020B0604020202020204" pitchFamily="34" charset="0"/>
            </a:endParaRPr>
          </a:p>
          <a:p>
            <a:pPr algn="ctr"/>
            <a:r>
              <a:rPr lang="en-US" sz="2800" b="1" u="sng" dirty="0" smtClean="0">
                <a:solidFill>
                  <a:srgbClr val="002060"/>
                </a:solidFill>
                <a:latin typeface="Arial" panose="020B0604020202020204" pitchFamily="34" charset="0"/>
                <a:cs typeface="Arial" panose="020B0604020202020204" pitchFamily="34" charset="0"/>
              </a:rPr>
              <a:t>SO</a:t>
            </a:r>
            <a:r>
              <a:rPr lang="fr-FR" sz="2800" b="1" u="sng" dirty="0">
                <a:solidFill>
                  <a:srgbClr val="002060"/>
                </a:solidFill>
                <a:latin typeface="Arial" panose="020B0604020202020204" pitchFamily="34" charset="0"/>
                <a:cs typeface="Arial" panose="020B0604020202020204" pitchFamily="34" charset="0"/>
              </a:rPr>
              <a:t>MMAIRE</a:t>
            </a:r>
            <a:endParaRPr lang="fr-FR" sz="1000" b="1" u="sng" dirty="0">
              <a:solidFill>
                <a:srgbClr val="002060"/>
              </a:solidFill>
              <a:latin typeface="Arial" panose="020B0604020202020204" pitchFamily="34" charset="0"/>
              <a:cs typeface="Arial" panose="020B0604020202020204" pitchFamily="34" charset="0"/>
            </a:endParaRPr>
          </a:p>
          <a:p>
            <a:pPr algn="ctr"/>
            <a:endParaRPr lang="fr-FR" sz="1200" b="1" dirty="0" smtClean="0">
              <a:solidFill>
                <a:srgbClr val="002060"/>
              </a:solidFill>
              <a:latin typeface="Arial" panose="020B0604020202020204" pitchFamily="34" charset="0"/>
              <a:cs typeface="Arial" panose="020B0604020202020204" pitchFamily="34" charset="0"/>
            </a:endParaRPr>
          </a:p>
          <a:p>
            <a:pPr algn="ctr"/>
            <a:endParaRPr lang="fr-FR" sz="800" b="1" dirty="0">
              <a:solidFill>
                <a:srgbClr val="002060"/>
              </a:solidFill>
              <a:latin typeface="Arial" panose="020B0604020202020204" pitchFamily="34" charset="0"/>
              <a:cs typeface="Arial" panose="020B0604020202020204" pitchFamily="34" charset="0"/>
            </a:endParaRPr>
          </a:p>
          <a:p>
            <a:pPr algn="ctr"/>
            <a:r>
              <a:rPr lang="fr-FR" sz="2400" b="1" dirty="0">
                <a:solidFill>
                  <a:srgbClr val="002060"/>
                </a:solidFill>
                <a:latin typeface="Arial" panose="020B0604020202020204" pitchFamily="34" charset="0"/>
                <a:cs typeface="Arial" panose="020B0604020202020204" pitchFamily="34" charset="0"/>
              </a:rPr>
              <a:t>I / </a:t>
            </a:r>
            <a:r>
              <a:rPr lang="fr-FR" sz="2400" b="1" dirty="0" smtClean="0">
                <a:solidFill>
                  <a:srgbClr val="002060"/>
                </a:solidFill>
                <a:latin typeface="Arial" panose="020B0604020202020204" pitchFamily="34" charset="0"/>
                <a:cs typeface="Arial" panose="020B0604020202020204" pitchFamily="34" charset="0"/>
              </a:rPr>
              <a:t>INTRODUCTION</a:t>
            </a:r>
            <a:endParaRPr lang="fr-FR" sz="2000" b="1" dirty="0">
              <a:solidFill>
                <a:srgbClr val="002060"/>
              </a:solidFill>
              <a:latin typeface="Arial" panose="020B0604020202020204" pitchFamily="34" charset="0"/>
              <a:cs typeface="Arial" panose="020B0604020202020204" pitchFamily="34" charset="0"/>
            </a:endParaRPr>
          </a:p>
          <a:p>
            <a:pPr algn="ctr"/>
            <a:endParaRPr lang="fr-FR" sz="10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ctr"/>
            <a:r>
              <a:rPr lang="fr-FR" sz="2400" b="1" dirty="0">
                <a:solidFill>
                  <a:srgbClr val="002060"/>
                </a:solidFill>
                <a:latin typeface="Arial" panose="020B0604020202020204" pitchFamily="34" charset="0"/>
                <a:ea typeface="Times New Roman" panose="02020603050405020304" pitchFamily="18" charset="0"/>
                <a:cs typeface="Arial" panose="020B0604020202020204" pitchFamily="34" charset="0"/>
              </a:rPr>
              <a:t> II / </a:t>
            </a:r>
            <a:r>
              <a:rPr lang="fr-FR" sz="2400" b="1" dirty="0" smtClean="0">
                <a:solidFill>
                  <a:srgbClr val="002060"/>
                </a:solidFill>
                <a:latin typeface="Arial" panose="020B0604020202020204" pitchFamily="34" charset="0"/>
                <a:cs typeface="Arial" panose="020B0604020202020204" pitchFamily="34" charset="0"/>
              </a:rPr>
              <a:t>RAPPEL </a:t>
            </a:r>
            <a:r>
              <a:rPr lang="fr-FR" sz="2400" b="1" dirty="0">
                <a:solidFill>
                  <a:srgbClr val="002060"/>
                </a:solidFill>
                <a:latin typeface="Arial" panose="020B0604020202020204" pitchFamily="34" charset="0"/>
                <a:cs typeface="Arial" panose="020B0604020202020204" pitchFamily="34" charset="0"/>
              </a:rPr>
              <a:t>SUR LES PRINCIPAUX DROITS </a:t>
            </a:r>
            <a:r>
              <a:rPr lang="fr-FR" sz="2400" b="1" dirty="0" smtClean="0">
                <a:solidFill>
                  <a:srgbClr val="002060"/>
                </a:solidFill>
                <a:latin typeface="Arial" panose="020B0604020202020204" pitchFamily="34" charset="0"/>
                <a:cs typeface="Arial" panose="020B0604020202020204" pitchFamily="34" charset="0"/>
              </a:rPr>
              <a:t>                      DE </a:t>
            </a:r>
            <a:r>
              <a:rPr lang="fr-FR" sz="2400" b="1" dirty="0">
                <a:solidFill>
                  <a:srgbClr val="002060"/>
                </a:solidFill>
                <a:latin typeface="Arial" panose="020B0604020202020204" pitchFamily="34" charset="0"/>
                <a:cs typeface="Arial" panose="020B0604020202020204" pitchFamily="34" charset="0"/>
              </a:rPr>
              <a:t>PROPRIÉTÉ INTELLECTUELLE </a:t>
            </a:r>
            <a:endParaRPr lang="fr-FR" sz="2400" b="1" dirty="0" smtClean="0">
              <a:solidFill>
                <a:srgbClr val="002060"/>
              </a:solidFill>
              <a:latin typeface="Arial" panose="020B0604020202020204" pitchFamily="34" charset="0"/>
              <a:cs typeface="Arial" panose="020B0604020202020204" pitchFamily="34" charset="0"/>
            </a:endParaRPr>
          </a:p>
          <a:p>
            <a:pPr algn="ctr"/>
            <a:endParaRPr lang="fr-FR" sz="2000" dirty="0">
              <a:solidFill>
                <a:srgbClr val="002060"/>
              </a:solidFill>
              <a:latin typeface="Arial" panose="020B0604020202020204" pitchFamily="34" charset="0"/>
              <a:cs typeface="Arial" panose="020B0604020202020204" pitchFamily="34" charset="0"/>
            </a:endParaRPr>
          </a:p>
          <a:p>
            <a:pPr algn="ctr"/>
            <a:r>
              <a:rPr lang="fr-FR" sz="2400" b="1" dirty="0">
                <a:solidFill>
                  <a:srgbClr val="002060"/>
                </a:solidFill>
                <a:latin typeface="Arial" panose="020B0604020202020204" pitchFamily="34" charset="0"/>
                <a:cs typeface="Arial" panose="020B0604020202020204" pitchFamily="34" charset="0"/>
              </a:rPr>
              <a:t>III / LA COMMERCIALISATION DES DROITS DE PROPRIÉTÉ </a:t>
            </a:r>
            <a:r>
              <a:rPr lang="fr-FR" sz="2400" b="1" dirty="0" smtClean="0">
                <a:solidFill>
                  <a:srgbClr val="002060"/>
                </a:solidFill>
                <a:latin typeface="Arial" panose="020B0604020202020204" pitchFamily="34" charset="0"/>
                <a:cs typeface="Arial" panose="020B0604020202020204" pitchFamily="34" charset="0"/>
              </a:rPr>
              <a:t>INDUSTRIELLE: </a:t>
            </a:r>
            <a:r>
              <a:rPr lang="fr-FR" sz="2400" b="1" dirty="0">
                <a:solidFill>
                  <a:srgbClr val="002060"/>
                </a:solidFill>
                <a:latin typeface="Arial" panose="020B0604020202020204" pitchFamily="34" charset="0"/>
                <a:cs typeface="Arial" panose="020B0604020202020204" pitchFamily="34" charset="0"/>
              </a:rPr>
              <a:t>LEVIER DE DÉVELOPPEMENT DES ENTREPRISES </a:t>
            </a:r>
            <a:endParaRPr lang="fr-FR" sz="2400" b="1" dirty="0" smtClean="0">
              <a:solidFill>
                <a:srgbClr val="002060"/>
              </a:solidFill>
              <a:latin typeface="Arial" panose="020B0604020202020204" pitchFamily="34" charset="0"/>
              <a:cs typeface="Arial" panose="020B0604020202020204" pitchFamily="34" charset="0"/>
            </a:endParaRPr>
          </a:p>
          <a:p>
            <a:pPr algn="ctr"/>
            <a:endParaRPr lang="fr-FR" sz="2000" dirty="0">
              <a:solidFill>
                <a:srgbClr val="002060"/>
              </a:solidFill>
              <a:latin typeface="Arial" panose="020B0604020202020204" pitchFamily="34" charset="0"/>
              <a:cs typeface="Arial" panose="020B0604020202020204" pitchFamily="34" charset="0"/>
            </a:endParaRPr>
          </a:p>
          <a:p>
            <a:pPr algn="ctr"/>
            <a:r>
              <a:rPr lang="fr-FR" sz="2400" b="1" dirty="0">
                <a:solidFill>
                  <a:srgbClr val="002060"/>
                </a:solidFill>
                <a:latin typeface="Arial" panose="020B0604020202020204" pitchFamily="34" charset="0"/>
                <a:cs typeface="Arial" panose="020B0604020202020204" pitchFamily="34" charset="0"/>
              </a:rPr>
              <a:t>IV / LES PRÉCAUTIONS </a:t>
            </a:r>
            <a:r>
              <a:rPr lang="fr-FR" sz="2400" b="1" dirty="0" smtClean="0">
                <a:solidFill>
                  <a:srgbClr val="002060"/>
                </a:solidFill>
                <a:latin typeface="Arial" panose="020B0604020202020204" pitchFamily="34" charset="0"/>
                <a:cs typeface="Arial" panose="020B0604020202020204" pitchFamily="34" charset="0"/>
              </a:rPr>
              <a:t>À </a:t>
            </a:r>
            <a:r>
              <a:rPr lang="fr-FR" sz="2400" b="1" dirty="0">
                <a:solidFill>
                  <a:srgbClr val="002060"/>
                </a:solidFill>
                <a:latin typeface="Arial" panose="020B0604020202020204" pitchFamily="34" charset="0"/>
                <a:cs typeface="Arial" panose="020B0604020202020204" pitchFamily="34" charset="0"/>
              </a:rPr>
              <a:t>PRENDRE AVANT D’ENTAMER LA COMMERCIALISATION DES VOS DROITS DE PROPRIÉTÉ </a:t>
            </a:r>
            <a:r>
              <a:rPr lang="fr-FR" sz="2400" b="1" dirty="0" smtClean="0">
                <a:solidFill>
                  <a:srgbClr val="002060"/>
                </a:solidFill>
                <a:latin typeface="Arial" panose="020B0604020202020204" pitchFamily="34" charset="0"/>
                <a:cs typeface="Arial" panose="020B0604020202020204" pitchFamily="34" charset="0"/>
              </a:rPr>
              <a:t>INDUSTRIELLE</a:t>
            </a:r>
          </a:p>
          <a:p>
            <a:pPr algn="ctr"/>
            <a:endParaRPr lang="fr-FR" sz="2000" b="1" dirty="0" smtClean="0">
              <a:solidFill>
                <a:srgbClr val="002060"/>
              </a:solidFill>
              <a:latin typeface="Arial" panose="020B0604020202020204" pitchFamily="34" charset="0"/>
              <a:cs typeface="Arial" panose="020B0604020202020204" pitchFamily="34" charset="0"/>
            </a:endParaRPr>
          </a:p>
          <a:p>
            <a:pPr lvl="0" algn="ctr"/>
            <a:r>
              <a:rPr lang="fr-FR" sz="2400" b="1" dirty="0">
                <a:solidFill>
                  <a:srgbClr val="002060"/>
                </a:solidFill>
                <a:latin typeface="Arial" panose="020B0604020202020204" pitchFamily="34" charset="0"/>
                <a:cs typeface="Arial" panose="020B0604020202020204" pitchFamily="34" charset="0"/>
              </a:rPr>
              <a:t>V / VOS PREMIERS PAS VERS LA </a:t>
            </a:r>
            <a:r>
              <a:rPr lang="fr-FR" sz="2400" b="1" dirty="0" smtClean="0">
                <a:solidFill>
                  <a:srgbClr val="002060"/>
                </a:solidFill>
                <a:latin typeface="Arial" panose="020B0604020202020204" pitchFamily="34" charset="0"/>
                <a:cs typeface="Arial" panose="020B0604020202020204" pitchFamily="34" charset="0"/>
              </a:rPr>
              <a:t>COMMERCIALISATION</a:t>
            </a:r>
          </a:p>
          <a:p>
            <a:pPr lvl="0" algn="ctr"/>
            <a:endParaRPr lang="fr-FR" sz="1400" b="1" dirty="0">
              <a:solidFill>
                <a:srgbClr val="002060"/>
              </a:solidFill>
              <a:latin typeface="Arial" panose="020B0604020202020204" pitchFamily="34" charset="0"/>
              <a:cs typeface="Arial" panose="020B0604020202020204" pitchFamily="34" charset="0"/>
            </a:endParaRPr>
          </a:p>
          <a:p>
            <a:pPr lvl="0" algn="ctr"/>
            <a:r>
              <a:rPr lang="fr-FR" sz="2400" b="1" dirty="0" smtClean="0">
                <a:latin typeface="Arial" panose="020B0604020202020204" pitchFamily="34" charset="0"/>
                <a:cs typeface="Arial" panose="020B0604020202020204" pitchFamily="34" charset="0"/>
              </a:rPr>
              <a:t>1</a:t>
            </a:r>
            <a:r>
              <a:rPr lang="fr-FR" sz="2400" b="1" dirty="0">
                <a:latin typeface="Arial" panose="020B0604020202020204" pitchFamily="34" charset="0"/>
                <a:cs typeface="Arial" panose="020B0604020202020204" pitchFamily="34" charset="0"/>
              </a:rPr>
              <a:t>.</a:t>
            </a:r>
            <a:r>
              <a:rPr lang="fr-FR" sz="2000" b="1" dirty="0">
                <a:latin typeface="Arial" panose="020B0604020202020204" pitchFamily="34" charset="0"/>
                <a:cs typeface="Arial" panose="020B0604020202020204" pitchFamily="34" charset="0"/>
              </a:rPr>
              <a:t> </a:t>
            </a:r>
            <a:r>
              <a:rPr lang="fr-FR" sz="2400" b="1" dirty="0">
                <a:solidFill>
                  <a:srgbClr val="002060"/>
                </a:solidFill>
                <a:latin typeface="Arial" panose="020B0604020202020204" pitchFamily="34" charset="0"/>
                <a:cs typeface="Arial" panose="020B0604020202020204" pitchFamily="34" charset="0"/>
              </a:rPr>
              <a:t>Analyse de marché </a:t>
            </a:r>
            <a:r>
              <a:rPr lang="fr-FR" sz="2400" b="1" dirty="0" smtClean="0">
                <a:solidFill>
                  <a:srgbClr val="00206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3685512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620688"/>
            <a:ext cx="8389440" cy="6032421"/>
          </a:xfrm>
          <a:prstGeom prst="rect">
            <a:avLst/>
          </a:prstGeom>
        </p:spPr>
        <p:txBody>
          <a:bodyPr wrap="square">
            <a:spAutoFit/>
          </a:bodyPr>
          <a:lstStyle/>
          <a:p>
            <a:pPr algn="just"/>
            <a:r>
              <a:rPr lang="fr-FR" sz="2800" dirty="0" smtClean="0">
                <a:solidFill>
                  <a:srgbClr val="002060"/>
                </a:solidFill>
                <a:latin typeface="Arial" panose="020B0604020202020204" pitchFamily="34" charset="0"/>
                <a:cs typeface="Arial" panose="020B0604020202020204" pitchFamily="34" charset="0"/>
              </a:rPr>
              <a:t>commercialiser </a:t>
            </a:r>
            <a:r>
              <a:rPr lang="fr-FR" sz="2800" dirty="0">
                <a:solidFill>
                  <a:srgbClr val="002060"/>
                </a:solidFill>
                <a:latin typeface="Arial" panose="020B0604020202020204" pitchFamily="34" charset="0"/>
                <a:cs typeface="Arial" panose="020B0604020202020204" pitchFamily="34" charset="0"/>
              </a:rPr>
              <a:t>vos produits ou services) ainsi que le marché spécifique du produit (c’est-à-dire les caractéristiques du marché relatives à </a:t>
            </a:r>
            <a:r>
              <a:rPr lang="fr-FR" sz="2800" dirty="0" smtClean="0">
                <a:solidFill>
                  <a:srgbClr val="002060"/>
                </a:solidFill>
                <a:latin typeface="Arial" panose="020B0604020202020204" pitchFamily="34" charset="0"/>
                <a:cs typeface="Arial" panose="020B0604020202020204" pitchFamily="34" charset="0"/>
              </a:rPr>
              <a:t>vos produits </a:t>
            </a:r>
            <a:r>
              <a:rPr lang="fr-FR" sz="2800" dirty="0">
                <a:solidFill>
                  <a:srgbClr val="002060"/>
                </a:solidFill>
                <a:latin typeface="Arial" panose="020B0604020202020204" pitchFamily="34" charset="0"/>
                <a:cs typeface="Arial" panose="020B0604020202020204" pitchFamily="34" charset="0"/>
              </a:rPr>
              <a:t>ou services, telles que la demande des clients, l’existence de concurrents ou de produits de substitution, etc.).</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Cette analyse de marché doit donc comprendre une évaluation des éléments </a:t>
            </a:r>
            <a:r>
              <a:rPr lang="fr-FR" sz="2800" dirty="0" smtClean="0">
                <a:solidFill>
                  <a:srgbClr val="002060"/>
                </a:solidFill>
                <a:latin typeface="Arial" panose="020B0604020202020204" pitchFamily="34" charset="0"/>
                <a:cs typeface="Arial" panose="020B0604020202020204" pitchFamily="34" charset="0"/>
              </a:rPr>
              <a:t>suivants:</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La </a:t>
            </a:r>
            <a:r>
              <a:rPr lang="fr-FR" sz="2800" dirty="0">
                <a:solidFill>
                  <a:srgbClr val="002060"/>
                </a:solidFill>
                <a:latin typeface="Arial" panose="020B0604020202020204" pitchFamily="34" charset="0"/>
                <a:cs typeface="Arial" panose="020B0604020202020204" pitchFamily="34" charset="0"/>
              </a:rPr>
              <a:t>valeur de vos droits de propriété </a:t>
            </a:r>
            <a:r>
              <a:rPr lang="fr-FR" sz="2800" dirty="0" smtClean="0">
                <a:solidFill>
                  <a:srgbClr val="002060"/>
                </a:solidFill>
                <a:latin typeface="Arial" panose="020B0604020202020204" pitchFamily="34" charset="0"/>
                <a:cs typeface="Arial" panose="020B0604020202020204" pitchFamily="34" charset="0"/>
              </a:rPr>
              <a:t>industrielle;</a:t>
            </a:r>
          </a:p>
          <a:p>
            <a:pPr algn="just"/>
            <a:endParaRPr lang="fr-FR" sz="1100" dirty="0" smtClean="0">
              <a:solidFill>
                <a:srgbClr val="002060"/>
              </a:solidFill>
              <a:latin typeface="Arial" panose="020B0604020202020204" pitchFamily="34" charset="0"/>
              <a:cs typeface="Arial" panose="020B0604020202020204" pitchFamily="34" charset="0"/>
            </a:endParaRPr>
          </a:p>
          <a:p>
            <a:pPr algn="just"/>
            <a:endParaRPr lang="fr-FR" sz="11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La </a:t>
            </a:r>
            <a:r>
              <a:rPr lang="fr-FR" sz="2800" dirty="0">
                <a:solidFill>
                  <a:srgbClr val="002060"/>
                </a:solidFill>
                <a:latin typeface="Arial" panose="020B0604020202020204" pitchFamily="34" charset="0"/>
                <a:cs typeface="Arial" panose="020B0604020202020204" pitchFamily="34" charset="0"/>
              </a:rPr>
              <a:t>taille du marché potentiel (s’agit-il d’un marché de 1 million ou de 90 millions de personnes</a:t>
            </a:r>
            <a:r>
              <a:rPr lang="fr-FR" sz="2800" dirty="0" smtClean="0">
                <a:solidFill>
                  <a:srgbClr val="00206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8226131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620688"/>
            <a:ext cx="8208912" cy="6047809"/>
          </a:xfrm>
          <a:prstGeom prst="rect">
            <a:avLst/>
          </a:prstGeom>
        </p:spPr>
        <p:txBody>
          <a:bodyPr wrap="square">
            <a:spAutoFit/>
          </a:bodyPr>
          <a:lstStyle/>
          <a:p>
            <a:pPr algn="just"/>
            <a:endParaRPr lang="fr-FR" sz="1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La demande actuelle et potentielle des clients</a:t>
            </a:r>
            <a:r>
              <a:rPr lang="fr-FR" sz="2800" dirty="0" smtClean="0">
                <a:solidFill>
                  <a:srgbClr val="002060"/>
                </a:solidFill>
                <a:latin typeface="Arial" panose="020B0604020202020204" pitchFamily="34" charset="0"/>
                <a:cs typeface="Arial" panose="020B0604020202020204" pitchFamily="34" charset="0"/>
              </a:rPr>
              <a:t>;</a:t>
            </a:r>
            <a:endParaRPr lang="fr-FR" sz="800" dirty="0">
              <a:solidFill>
                <a:srgbClr val="002060"/>
              </a:solidFill>
              <a:latin typeface="Arial" panose="020B0604020202020204" pitchFamily="34" charset="0"/>
              <a:cs typeface="Arial" panose="020B0604020202020204" pitchFamily="34" charset="0"/>
            </a:endParaRPr>
          </a:p>
          <a:p>
            <a:pPr algn="just"/>
            <a:endParaRPr lang="fr-FR" sz="800" dirty="0" smtClean="0">
              <a:solidFill>
                <a:srgbClr val="002060"/>
              </a:solidFill>
              <a:latin typeface="Arial" panose="020B0604020202020204" pitchFamily="34" charset="0"/>
              <a:cs typeface="Arial" panose="020B0604020202020204" pitchFamily="34" charset="0"/>
            </a:endParaRPr>
          </a:p>
          <a:p>
            <a:pPr algn="just"/>
            <a:endParaRPr lang="fr-FR" sz="8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Le pouvoir d’achat des clients</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p</a:t>
            </a:r>
            <a:r>
              <a:rPr lang="fr-FR" sz="2800" dirty="0" smtClean="0">
                <a:solidFill>
                  <a:srgbClr val="002060"/>
                </a:solidFill>
                <a:latin typeface="Arial" panose="020B0604020202020204" pitchFamily="34" charset="0"/>
                <a:cs typeface="Arial" panose="020B0604020202020204" pitchFamily="34" charset="0"/>
              </a:rPr>
              <a:t>roduits </a:t>
            </a:r>
            <a:r>
              <a:rPr lang="fr-FR" sz="2800" dirty="0">
                <a:solidFill>
                  <a:srgbClr val="002060"/>
                </a:solidFill>
                <a:latin typeface="Arial" panose="020B0604020202020204" pitchFamily="34" charset="0"/>
                <a:cs typeface="Arial" panose="020B0604020202020204" pitchFamily="34" charset="0"/>
              </a:rPr>
              <a:t>ou services concurrents déjà présents sur le marché, ou susceptibles d'y faire leur entrée </a:t>
            </a:r>
            <a:r>
              <a:rPr lang="fr-FR" sz="2800" dirty="0" smtClean="0">
                <a:solidFill>
                  <a:srgbClr val="002060"/>
                </a:solidFill>
                <a:latin typeface="Arial" panose="020B0604020202020204" pitchFamily="34" charset="0"/>
                <a:cs typeface="Arial" panose="020B0604020202020204" pitchFamily="34" charset="0"/>
              </a:rPr>
              <a:t>prochainement;</a:t>
            </a:r>
          </a:p>
          <a:p>
            <a:pPr algn="just"/>
            <a:endParaRPr lang="fr-FR" sz="8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La taille </a:t>
            </a:r>
            <a:r>
              <a:rPr lang="fr-FR" sz="2800" dirty="0">
                <a:solidFill>
                  <a:srgbClr val="002060"/>
                </a:solidFill>
                <a:latin typeface="Arial" panose="020B0604020202020204" pitchFamily="34" charset="0"/>
                <a:cs typeface="Arial" panose="020B0604020202020204" pitchFamily="34" charset="0"/>
              </a:rPr>
              <a:t>et </a:t>
            </a:r>
            <a:r>
              <a:rPr lang="fr-FR" sz="2800" dirty="0" smtClean="0">
                <a:solidFill>
                  <a:srgbClr val="002060"/>
                </a:solidFill>
                <a:latin typeface="Arial" panose="020B0604020202020204" pitchFamily="34" charset="0"/>
                <a:cs typeface="Arial" panose="020B0604020202020204" pitchFamily="34" charset="0"/>
              </a:rPr>
              <a:t>la capacité </a:t>
            </a:r>
            <a:r>
              <a:rPr lang="fr-FR" sz="2800" dirty="0">
                <a:solidFill>
                  <a:srgbClr val="002060"/>
                </a:solidFill>
                <a:latin typeface="Arial" panose="020B0604020202020204" pitchFamily="34" charset="0"/>
                <a:cs typeface="Arial" panose="020B0604020202020204" pitchFamily="34" charset="0"/>
              </a:rPr>
              <a:t>des concurrents (actuelles et potentielles</a:t>
            </a:r>
            <a:r>
              <a:rPr lang="fr-FR" sz="2800" dirty="0" smtClean="0">
                <a:solidFill>
                  <a:srgbClr val="002060"/>
                </a:solidFill>
                <a:latin typeface="Arial" panose="020B0604020202020204" pitchFamily="34" charset="0"/>
                <a:cs typeface="Arial" panose="020B0604020202020204" pitchFamily="34" charset="0"/>
              </a:rPr>
              <a:t>);</a:t>
            </a:r>
          </a:p>
          <a:p>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Les partenaires commerciaux potentiels par exemple, titulaires de licence ou acheteurs;</a:t>
            </a: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L’existence d'infrastructures telles que </a:t>
            </a:r>
            <a:r>
              <a:rPr lang="fr-FR" sz="2800" dirty="0" smtClean="0">
                <a:solidFill>
                  <a:srgbClr val="002060"/>
                </a:solidFill>
                <a:latin typeface="Arial" panose="020B0604020202020204" pitchFamily="34" charset="0"/>
                <a:cs typeface="Arial" panose="020B0604020202020204" pitchFamily="34" charset="0"/>
              </a:rPr>
              <a:t>              ports</a:t>
            </a:r>
            <a:r>
              <a:rPr lang="fr-FR" sz="2800" dirty="0">
                <a:solidFill>
                  <a:srgbClr val="002060"/>
                </a:solidFill>
                <a:latin typeface="Arial" panose="020B0604020202020204" pitchFamily="34" charset="0"/>
                <a:cs typeface="Arial" panose="020B0604020202020204" pitchFamily="34" charset="0"/>
              </a:rPr>
              <a:t>, aéroports, routes, services de livraison et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400" dirty="0" smtClean="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435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3528" y="476672"/>
            <a:ext cx="8568952" cy="5878532"/>
          </a:xfrm>
          <a:prstGeom prst="rect">
            <a:avLst/>
          </a:prstGeom>
          <a:noFill/>
        </p:spPr>
        <p:txBody>
          <a:bodyPr wrap="square" rtlCol="0">
            <a:spAutoFit/>
          </a:bodyPr>
          <a:lstStyle/>
          <a:p>
            <a:pPr algn="just"/>
            <a:endParaRPr lang="fr-FR" sz="1200" dirty="0" smtClean="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d</a:t>
            </a:r>
            <a:r>
              <a:rPr lang="fr-FR" sz="2800" dirty="0" smtClean="0">
                <a:solidFill>
                  <a:srgbClr val="002060"/>
                </a:solidFill>
                <a:latin typeface="Arial" panose="020B0604020202020204" pitchFamily="34" charset="0"/>
                <a:cs typeface="Arial" panose="020B0604020202020204" pitchFamily="34" charset="0"/>
              </a:rPr>
              <a:t>e transport</a:t>
            </a:r>
            <a:r>
              <a:rPr lang="fr-FR" sz="2800" dirty="0">
                <a:solidFill>
                  <a:srgbClr val="002060"/>
                </a:solidFill>
                <a:latin typeface="Arial" panose="020B0604020202020204" pitchFamily="34" charset="0"/>
                <a:cs typeface="Arial" panose="020B0604020202020204" pitchFamily="34" charset="0"/>
              </a:rPr>
              <a:t>, pour faciliter la distribution de vos produits</a:t>
            </a:r>
            <a:r>
              <a:rPr lang="fr-FR" sz="2800" dirty="0" smtClean="0">
                <a:solidFill>
                  <a:srgbClr val="002060"/>
                </a:solidFill>
                <a:latin typeface="Arial" panose="020B0604020202020204" pitchFamily="34" charset="0"/>
                <a:cs typeface="Arial" panose="020B0604020202020204" pitchFamily="34" charset="0"/>
              </a:rPr>
              <a:t>.);</a:t>
            </a:r>
            <a:endParaRPr lang="fr-FR" sz="1400" dirty="0" smtClean="0">
              <a:solidFill>
                <a:srgbClr val="002060"/>
              </a:solidFill>
              <a:latin typeface="Arial" panose="020B0604020202020204" pitchFamily="34" charset="0"/>
              <a:cs typeface="Arial" panose="020B0604020202020204" pitchFamily="34" charset="0"/>
            </a:endParaRPr>
          </a:p>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Les facteurs politiques: </a:t>
            </a:r>
            <a:r>
              <a:rPr lang="fr-FR" sz="2800" dirty="0">
                <a:solidFill>
                  <a:srgbClr val="002060"/>
                </a:solidFill>
                <a:latin typeface="Arial" panose="020B0604020202020204" pitchFamily="34" charset="0"/>
                <a:cs typeface="Arial" panose="020B0604020202020204" pitchFamily="34" charset="0"/>
              </a:rPr>
              <a:t>l’environnement politique et la stabilité du pays dans lequel votre entreprise opère jouent un rôle important sur ses chances de réussite. Cela suppose qu’il y a une volonté politique du pays d'accorder une protection et de faire respecter les droits de propriété intellectuelle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Les facteurs </a:t>
            </a:r>
            <a:r>
              <a:rPr lang="fr-FR" sz="2800" dirty="0">
                <a:solidFill>
                  <a:srgbClr val="002060"/>
                </a:solidFill>
                <a:latin typeface="Arial" panose="020B0604020202020204" pitchFamily="34" charset="0"/>
                <a:cs typeface="Arial" panose="020B0604020202020204" pitchFamily="34" charset="0"/>
              </a:rPr>
              <a:t>économiques comme les restrictions commerciales, les politiques fiscales, les taux d'intérêt et la politique monétaire en général, etc</a:t>
            </a:r>
            <a:r>
              <a:rPr lang="fr-FR" sz="2800" dirty="0" smtClean="0">
                <a:solidFill>
                  <a:srgbClr val="002060"/>
                </a:solidFill>
                <a:latin typeface="Arial" panose="020B0604020202020204" pitchFamily="34" charset="0"/>
                <a:cs typeface="Arial" panose="020B0604020202020204" pitchFamily="34" charset="0"/>
              </a:rPr>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548680"/>
            <a:ext cx="8712968" cy="6063198"/>
          </a:xfrm>
          <a:prstGeom prst="rect">
            <a:avLst/>
          </a:prstGeom>
        </p:spPr>
        <p:txBody>
          <a:bodyPr wrap="square">
            <a:spAutoFit/>
          </a:bodyPr>
          <a:lstStyle/>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Les facteurs </a:t>
            </a:r>
            <a:r>
              <a:rPr lang="fr-FR" sz="2800" dirty="0">
                <a:solidFill>
                  <a:srgbClr val="002060"/>
                </a:solidFill>
                <a:latin typeface="Arial" panose="020B0604020202020204" pitchFamily="34" charset="0"/>
                <a:cs typeface="Arial" panose="020B0604020202020204" pitchFamily="34" charset="0"/>
              </a:rPr>
              <a:t>socioculturels: il s'agit des comportements sociaux, des traditions, des valeurs, des croyances, de la religion, des habitudes du pays en question.</a:t>
            </a:r>
            <a:endParaRPr lang="fr-FR" sz="2800" dirty="0"/>
          </a:p>
          <a:p>
            <a:pPr algn="just">
              <a:spcAft>
                <a:spcPts val="0"/>
              </a:spcAft>
            </a:pPr>
            <a:endParaRPr lang="fr-FR" sz="1000" dirty="0" smtClean="0">
              <a:solidFill>
                <a:srgbClr val="002060"/>
              </a:solidFill>
              <a:latin typeface="Arial" panose="020B0604020202020204" pitchFamily="34" charset="0"/>
              <a:cs typeface="Arial" panose="020B0604020202020204" pitchFamily="34" charset="0"/>
            </a:endParaRPr>
          </a:p>
          <a:p>
            <a:pPr marL="457200" indent="-457200" algn="just">
              <a:spcAft>
                <a:spcPts val="0"/>
              </a:spcAf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Les facteurs juridiques: </a:t>
            </a:r>
            <a:r>
              <a:rPr lang="fr-FR" sz="2800" dirty="0">
                <a:solidFill>
                  <a:srgbClr val="002060"/>
                </a:solidFill>
                <a:latin typeface="Arial" panose="020B0604020202020204" pitchFamily="34" charset="0"/>
                <a:cs typeface="Arial" panose="020B0604020202020204" pitchFamily="34" charset="0"/>
              </a:rPr>
              <a:t>évaluer le cadre juridique national applicable à votre </a:t>
            </a:r>
            <a:r>
              <a:rPr lang="fr-FR" sz="2800" dirty="0" smtClean="0">
                <a:solidFill>
                  <a:srgbClr val="002060"/>
                </a:solidFill>
                <a:latin typeface="Arial" panose="020B0604020202020204" pitchFamily="34" charset="0"/>
                <a:cs typeface="Arial" panose="020B0604020202020204" pitchFamily="34" charset="0"/>
              </a:rPr>
              <a:t>activité; </a:t>
            </a:r>
            <a:r>
              <a:rPr lang="fr-FR" sz="2800" dirty="0">
                <a:solidFill>
                  <a:srgbClr val="002060"/>
                </a:solidFill>
                <a:latin typeface="Arial" panose="020B0604020202020204" pitchFamily="34" charset="0"/>
                <a:cs typeface="Arial" panose="020B0604020202020204" pitchFamily="34" charset="0"/>
              </a:rPr>
              <a:t>l’environnement législatif et réglementaire, y compris les politiques et réglementations affectant les entreprises. </a:t>
            </a:r>
          </a:p>
          <a:p>
            <a:pPr algn="just"/>
            <a:endParaRPr lang="fr-FR" sz="800" dirty="0">
              <a:solidFill>
                <a:srgbClr val="002060"/>
              </a:solidFill>
              <a:latin typeface="Arial" panose="020B0604020202020204" pitchFamily="34" charset="0"/>
              <a:cs typeface="Arial" panose="020B0604020202020204" pitchFamily="34" charset="0"/>
            </a:endParaRPr>
          </a:p>
          <a:p>
            <a:pPr algn="just"/>
            <a:endParaRPr lang="fr-FR" sz="8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Une fois cette analyse du marché réalisée, cela devraient aider les entreprises </a:t>
            </a:r>
            <a:r>
              <a:rPr lang="fr-FR" sz="2800" dirty="0" smtClean="0">
                <a:solidFill>
                  <a:srgbClr val="002060"/>
                </a:solidFill>
                <a:latin typeface="Arial" panose="020B0604020202020204" pitchFamily="34" charset="0"/>
                <a:cs typeface="Arial" panose="020B0604020202020204" pitchFamily="34" charset="0"/>
              </a:rPr>
              <a:t>à:</a:t>
            </a:r>
            <a:endParaRPr lang="fr-FR" sz="2800" dirty="0">
              <a:solidFill>
                <a:srgbClr val="002060"/>
              </a:solidFill>
              <a:latin typeface="Arial" panose="020B0604020202020204" pitchFamily="34" charset="0"/>
              <a:cs typeface="Arial" panose="020B0604020202020204" pitchFamily="34" charset="0"/>
            </a:endParaRP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Comprendre </a:t>
            </a:r>
            <a:r>
              <a:rPr lang="fr-FR" sz="2800" dirty="0">
                <a:solidFill>
                  <a:srgbClr val="002060"/>
                </a:solidFill>
                <a:latin typeface="Arial" panose="020B0604020202020204" pitchFamily="34" charset="0"/>
                <a:cs typeface="Arial" panose="020B0604020202020204" pitchFamily="34" charset="0"/>
              </a:rPr>
              <a:t>leur position concurrentielle par rapport aux autres acteurs</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7597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10081"/>
            <a:ext cx="8640960" cy="6447919"/>
          </a:xfrm>
          <a:prstGeom prst="rect">
            <a:avLst/>
          </a:prstGeom>
        </p:spPr>
        <p:txBody>
          <a:bodyPr wrap="square">
            <a:spAutoFit/>
          </a:bodyPr>
          <a:lstStyle/>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Identifier les opportunités et les menaces auxquelles elles pourraient être confrontées.</a:t>
            </a:r>
          </a:p>
          <a:p>
            <a:pPr algn="just"/>
            <a:endParaRPr lang="fr-FR" sz="800" dirty="0" smtClean="0">
              <a:solidFill>
                <a:srgbClr val="002060"/>
              </a:solidFill>
              <a:latin typeface="Arial" panose="020B0604020202020204" pitchFamily="34" charset="0"/>
              <a:cs typeface="Arial" panose="020B0604020202020204" pitchFamily="34" charset="0"/>
            </a:endParaRPr>
          </a:p>
          <a:p>
            <a:pPr algn="just"/>
            <a:endParaRPr lang="fr-FR" sz="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Comprendre </a:t>
            </a:r>
            <a:r>
              <a:rPr lang="fr-FR" sz="2800" dirty="0">
                <a:solidFill>
                  <a:srgbClr val="002060"/>
                </a:solidFill>
                <a:latin typeface="Arial" panose="020B0604020202020204" pitchFamily="34" charset="0"/>
                <a:cs typeface="Arial" panose="020B0604020202020204" pitchFamily="34" charset="0"/>
              </a:rPr>
              <a:t>leurs forces et faiblesses ainsi que celles de leurs concurrents.</a:t>
            </a:r>
          </a:p>
          <a:p>
            <a:pPr algn="just"/>
            <a:endParaRPr lang="fr-FR" sz="8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Il est important de rappeler que les </a:t>
            </a:r>
            <a:r>
              <a:rPr lang="fr-FR" sz="2800" dirty="0" smtClean="0">
                <a:solidFill>
                  <a:srgbClr val="002060"/>
                </a:solidFill>
                <a:latin typeface="Arial" panose="020B0604020202020204" pitchFamily="34" charset="0"/>
                <a:cs typeface="Arial" panose="020B0604020202020204" pitchFamily="34" charset="0"/>
              </a:rPr>
              <a:t>droits de propriété industrielle </a:t>
            </a:r>
            <a:r>
              <a:rPr lang="fr-FR" sz="2800" dirty="0">
                <a:solidFill>
                  <a:srgbClr val="002060"/>
                </a:solidFill>
                <a:latin typeface="Arial" panose="020B0604020202020204" pitchFamily="34" charset="0"/>
                <a:cs typeface="Arial" panose="020B0604020202020204" pitchFamily="34" charset="0"/>
              </a:rPr>
              <a:t>sont un outil très puissant pour empêcher les tiers d’entrer sur votre marché, vous permettant ainsi de maintenir votre avantage concurrentiel</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400" dirty="0">
              <a:solidFill>
                <a:srgbClr val="002060"/>
              </a:solidFill>
              <a:latin typeface="Arial" panose="020B0604020202020204" pitchFamily="34" charset="0"/>
              <a:cs typeface="Arial" panose="020B0604020202020204" pitchFamily="34" charset="0"/>
            </a:endParaRPr>
          </a:p>
          <a:p>
            <a:pPr algn="ctr"/>
            <a:r>
              <a:rPr lang="fr-FR" sz="2800" dirty="0">
                <a:solidFill>
                  <a:srgbClr val="002060"/>
                </a:solidFill>
                <a:latin typeface="Arial" panose="020B0604020202020204" pitchFamily="34" charset="0"/>
                <a:cs typeface="Arial" panose="020B0604020202020204" pitchFamily="34" charset="0"/>
              </a:rPr>
              <a:t> </a:t>
            </a:r>
            <a:r>
              <a:rPr lang="fr-FR" sz="2800" b="1" u="sng" dirty="0">
                <a:solidFill>
                  <a:srgbClr val="002060"/>
                </a:solidFill>
                <a:latin typeface="Arial" panose="020B0604020202020204" pitchFamily="34" charset="0"/>
                <a:cs typeface="Arial" panose="020B0604020202020204" pitchFamily="34" charset="0"/>
              </a:rPr>
              <a:t>2. Audit de la </a:t>
            </a:r>
            <a:r>
              <a:rPr lang="fr-FR" sz="2800" b="1" u="sng" dirty="0" smtClean="0">
                <a:solidFill>
                  <a:srgbClr val="002060"/>
                </a:solidFill>
                <a:latin typeface="Arial" panose="020B0604020202020204" pitchFamily="34" charset="0"/>
                <a:cs typeface="Arial" panose="020B0604020202020204" pitchFamily="34" charset="0"/>
              </a:rPr>
              <a:t>propriété industrielle </a:t>
            </a:r>
            <a:endParaRPr lang="fr-FR" sz="2800" b="1" u="sng" dirty="0">
              <a:solidFill>
                <a:srgbClr val="002060"/>
              </a:solidFill>
              <a:latin typeface="Arial" panose="020B0604020202020204" pitchFamily="34" charset="0"/>
              <a:cs typeface="Arial" panose="020B0604020202020204" pitchFamily="34" charset="0"/>
            </a:endParaRPr>
          </a:p>
          <a:p>
            <a:pPr algn="just"/>
            <a:endParaRPr lang="fr-FR" sz="12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Après l’analyse du marché, vous devez procéder très rapidement à un audit complet de vos droits de propriété </a:t>
            </a:r>
            <a:r>
              <a:rPr lang="fr-FR" sz="2800" dirty="0" smtClean="0">
                <a:solidFill>
                  <a:srgbClr val="002060"/>
                </a:solidFill>
                <a:latin typeface="Arial" panose="020B0604020202020204" pitchFamily="34" charset="0"/>
                <a:cs typeface="Arial" panose="020B0604020202020204" pitchFamily="34" charset="0"/>
              </a:rPr>
              <a:t>industrielle.</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25319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04664"/>
            <a:ext cx="8712968" cy="6217087"/>
          </a:xfrm>
          <a:prstGeom prst="rect">
            <a:avLst/>
          </a:prstGeom>
        </p:spPr>
        <p:txBody>
          <a:bodyPr wrap="square">
            <a:spAutoFit/>
          </a:bodyPr>
          <a:lstStyle/>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Cet audit vous permettra de savoir ce que vaut en réalité votre entreprise.</a:t>
            </a:r>
          </a:p>
          <a:p>
            <a:pPr algn="just"/>
            <a:endParaRPr lang="fr-FR" sz="8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a:solidFill>
                  <a:srgbClr val="002060"/>
                </a:solidFill>
                <a:latin typeface="Arial" panose="020B0604020202020204" pitchFamily="34" charset="0"/>
                <a:cs typeface="Arial" panose="020B0604020202020204" pitchFamily="34" charset="0"/>
              </a:rPr>
              <a:t>En quoi consiste </a:t>
            </a:r>
            <a:r>
              <a:rPr lang="fr-FR" sz="2800" b="1" dirty="0" smtClean="0">
                <a:solidFill>
                  <a:srgbClr val="002060"/>
                </a:solidFill>
                <a:latin typeface="Arial" panose="020B0604020202020204" pitchFamily="34" charset="0"/>
                <a:cs typeface="Arial" panose="020B0604020202020204" pitchFamily="34" charset="0"/>
              </a:rPr>
              <a:t>il concrètement?</a:t>
            </a:r>
            <a:endParaRPr lang="fr-FR" sz="2800" b="1" dirty="0">
              <a:solidFill>
                <a:srgbClr val="002060"/>
              </a:solidFill>
              <a:latin typeface="Arial" panose="020B0604020202020204" pitchFamily="34" charset="0"/>
              <a:cs typeface="Arial" panose="020B0604020202020204" pitchFamily="34" charset="0"/>
            </a:endParaRP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C’est un examen de tous les droits de propriété </a:t>
            </a:r>
            <a:r>
              <a:rPr lang="fr-FR" sz="2800" dirty="0" smtClean="0">
                <a:solidFill>
                  <a:srgbClr val="002060"/>
                </a:solidFill>
                <a:latin typeface="Arial" panose="020B0604020202020204" pitchFamily="34" charset="0"/>
                <a:cs typeface="Arial" panose="020B0604020202020204" pitchFamily="34" charset="0"/>
              </a:rPr>
              <a:t>intellectuelle </a:t>
            </a:r>
            <a:r>
              <a:rPr lang="fr-FR" sz="2800" dirty="0">
                <a:solidFill>
                  <a:srgbClr val="002060"/>
                </a:solidFill>
                <a:latin typeface="Arial" panose="020B0604020202020204" pitchFamily="34" charset="0"/>
                <a:cs typeface="Arial" panose="020B0604020202020204" pitchFamily="34" charset="0"/>
              </a:rPr>
              <a:t>(enregistrés ou non) que vous possédez, utilisez ou que vous avez acquis auprès d'un tiers, ou encore sous-traités.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Il </a:t>
            </a:r>
            <a:r>
              <a:rPr lang="fr-FR" sz="2800" dirty="0">
                <a:solidFill>
                  <a:srgbClr val="002060"/>
                </a:solidFill>
                <a:latin typeface="Arial" panose="020B0604020202020204" pitchFamily="34" charset="0"/>
                <a:cs typeface="Arial" panose="020B0604020202020204" pitchFamily="34" charset="0"/>
              </a:rPr>
              <a:t>s'agit d'examiner de près tous les actifs immatériels de votre entreprise (vos locaux, votre matériel de bureau, vos machines, vos véhicules, etc. ne sont pas pris en compte ici) </a:t>
            </a:r>
            <a:r>
              <a:rPr lang="fr-FR" sz="2800" dirty="0" smtClean="0">
                <a:solidFill>
                  <a:srgbClr val="002060"/>
                </a:solidFill>
                <a:latin typeface="Arial" panose="020B0604020202020204" pitchFamily="34" charset="0"/>
                <a:cs typeface="Arial" panose="020B0604020202020204" pitchFamily="34" charset="0"/>
              </a:rPr>
              <a:t>et mettre </a:t>
            </a:r>
            <a:r>
              <a:rPr lang="fr-FR" sz="2800" dirty="0">
                <a:solidFill>
                  <a:srgbClr val="002060"/>
                </a:solidFill>
                <a:latin typeface="Arial" panose="020B0604020202020204" pitchFamily="34" charset="0"/>
                <a:cs typeface="Arial" panose="020B0604020202020204" pitchFamily="34" charset="0"/>
              </a:rPr>
              <a:t>surtout l’accent sur le résultat de vos efforts créatifs et innovants. </a:t>
            </a:r>
          </a:p>
        </p:txBody>
      </p:sp>
    </p:spTree>
    <p:extLst>
      <p:ext uri="{BB962C8B-B14F-4D97-AF65-F5344CB8AC3E}">
        <p14:creationId xmlns:p14="http://schemas.microsoft.com/office/powerpoint/2010/main" val="13069977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20688"/>
            <a:ext cx="8640960" cy="5878532"/>
          </a:xfrm>
          <a:prstGeom prst="rect">
            <a:avLst/>
          </a:prstGeom>
        </p:spPr>
        <p:txBody>
          <a:bodyPr wrap="square">
            <a:spAutoFit/>
          </a:bodyPr>
          <a:lstStyle/>
          <a:p>
            <a:pPr algn="just"/>
            <a:endParaRPr lang="fr-FR" sz="800" dirty="0" smtClean="0">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Il faut identifier </a:t>
            </a:r>
            <a:r>
              <a:rPr lang="fr-FR" sz="2800" dirty="0">
                <a:solidFill>
                  <a:srgbClr val="002060"/>
                </a:solidFill>
                <a:latin typeface="Arial" panose="020B0604020202020204" pitchFamily="34" charset="0"/>
                <a:cs typeface="Arial" panose="020B0604020202020204" pitchFamily="34" charset="0"/>
              </a:rPr>
              <a:t>l</a:t>
            </a:r>
            <a:r>
              <a:rPr lang="fr-FR" sz="2800" dirty="0" smtClean="0">
                <a:solidFill>
                  <a:srgbClr val="002060"/>
                </a:solidFill>
                <a:latin typeface="Arial" panose="020B0604020202020204" pitchFamily="34" charset="0"/>
                <a:cs typeface="Arial" panose="020B0604020202020204" pitchFamily="34" charset="0"/>
              </a:rPr>
              <a:t>es </a:t>
            </a:r>
            <a:r>
              <a:rPr lang="fr-FR" sz="2800" dirty="0">
                <a:solidFill>
                  <a:srgbClr val="002060"/>
                </a:solidFill>
                <a:latin typeface="Arial" panose="020B0604020202020204" pitchFamily="34" charset="0"/>
                <a:cs typeface="Arial" panose="020B0604020202020204" pitchFamily="34" charset="0"/>
              </a:rPr>
              <a:t>actifs de propriété intellectuelle (</a:t>
            </a:r>
            <a:r>
              <a:rPr lang="fr-FR" sz="2800" dirty="0" smtClean="0">
                <a:solidFill>
                  <a:srgbClr val="002060"/>
                </a:solidFill>
                <a:latin typeface="Arial" panose="020B0604020202020204" pitchFamily="34" charset="0"/>
                <a:cs typeface="Arial" panose="020B0604020202020204" pitchFamily="34" charset="0"/>
              </a:rPr>
              <a:t>exemple: </a:t>
            </a:r>
            <a:r>
              <a:rPr lang="fr-FR" sz="2800" dirty="0">
                <a:solidFill>
                  <a:srgbClr val="002060"/>
                </a:solidFill>
                <a:latin typeface="Arial" panose="020B0604020202020204" pitchFamily="34" charset="0"/>
                <a:cs typeface="Arial" panose="020B0604020202020204" pitchFamily="34" charset="0"/>
              </a:rPr>
              <a:t>les inventions et innovations technologiques, les brevets, les marques, les dessins et modèles</a:t>
            </a:r>
            <a:r>
              <a:rPr lang="fr-FR" sz="2800" dirty="0" smtClean="0">
                <a:solidFill>
                  <a:srgbClr val="002060"/>
                </a:solidFill>
                <a:latin typeface="Arial" panose="020B0604020202020204" pitchFamily="34" charset="0"/>
                <a:cs typeface="Arial" panose="020B0604020202020204" pitchFamily="34" charset="0"/>
              </a:rPr>
              <a:t>, </a:t>
            </a:r>
            <a:r>
              <a:rPr lang="fr-FR" sz="2800" dirty="0">
                <a:solidFill>
                  <a:srgbClr val="002060"/>
                </a:solidFill>
                <a:latin typeface="Arial" panose="020B0604020202020204" pitchFamily="34" charset="0"/>
                <a:cs typeface="Arial" panose="020B0604020202020204" pitchFamily="34" charset="0"/>
              </a:rPr>
              <a:t>les secrets d’affaires, les droits d’auteurs, les noms de domaines de l’Internet</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Évaluer </a:t>
            </a:r>
            <a:r>
              <a:rPr lang="fr-FR" sz="2800" dirty="0">
                <a:solidFill>
                  <a:srgbClr val="002060"/>
                </a:solidFill>
                <a:latin typeface="Arial" panose="020B0604020202020204" pitchFamily="34" charset="0"/>
                <a:cs typeface="Arial" panose="020B0604020202020204" pitchFamily="34" charset="0"/>
              </a:rPr>
              <a:t>la validité des droits </a:t>
            </a:r>
            <a:r>
              <a:rPr lang="fr-FR" sz="2800" dirty="0" smtClean="0">
                <a:solidFill>
                  <a:srgbClr val="002060"/>
                </a:solidFill>
                <a:latin typeface="Arial" panose="020B0604020202020204" pitchFamily="34" charset="0"/>
                <a:cs typeface="Arial" panose="020B0604020202020204" pitchFamily="34" charset="0"/>
              </a:rPr>
              <a:t>de propriété </a:t>
            </a:r>
            <a:r>
              <a:rPr lang="fr-FR" sz="2800" dirty="0">
                <a:solidFill>
                  <a:srgbClr val="002060"/>
                </a:solidFill>
                <a:latin typeface="Arial" panose="020B0604020202020204" pitchFamily="34" charset="0"/>
                <a:cs typeface="Arial" panose="020B0604020202020204" pitchFamily="34" charset="0"/>
              </a:rPr>
              <a:t>intellectuelle (protection et renouvellement, paiement régulier des annuités et autres taxes de maintien en vigueur</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Évaluer l’étendue </a:t>
            </a:r>
            <a:r>
              <a:rPr lang="fr-FR" sz="2800" dirty="0">
                <a:solidFill>
                  <a:srgbClr val="002060"/>
                </a:solidFill>
                <a:latin typeface="Arial" panose="020B0604020202020204" pitchFamily="34" charset="0"/>
                <a:cs typeface="Arial" panose="020B0604020202020204" pitchFamily="34" charset="0"/>
              </a:rPr>
              <a:t>des droits de propriété intellectuelle déclarés par l’entreprise (</a:t>
            </a:r>
            <a:r>
              <a:rPr lang="fr-FR" sz="2800" dirty="0" smtClean="0">
                <a:solidFill>
                  <a:srgbClr val="002060"/>
                </a:solidFill>
                <a:latin typeface="Arial" panose="020B0604020202020204" pitchFamily="34" charset="0"/>
                <a:cs typeface="Arial" panose="020B0604020202020204" pitchFamily="34" charset="0"/>
              </a:rPr>
              <a:t>déterminer</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55401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908720"/>
            <a:ext cx="8568952" cy="5478423"/>
          </a:xfrm>
          <a:prstGeom prst="rect">
            <a:avLst/>
          </a:prstGeom>
        </p:spPr>
        <p:txBody>
          <a:bodyPr wrap="square">
            <a:spAutoFit/>
          </a:bodyPr>
          <a:lstStyle/>
          <a:p>
            <a:endParaRPr lang="fr-FR" sz="800" dirty="0">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l’étendue et la titularité des droits et vérifier les conditions d’exercices des droits concédés</a:t>
            </a:r>
            <a:r>
              <a:rPr lang="fr-FR" sz="2800" dirty="0" smtClean="0">
                <a:solidFill>
                  <a:srgbClr val="002060"/>
                </a:solidFill>
                <a:latin typeface="Arial" panose="020B0604020202020204" pitchFamily="34" charset="0"/>
                <a:cs typeface="Arial" panose="020B0604020202020204" pitchFamily="34" charset="0"/>
              </a:rPr>
              <a:t>);</a:t>
            </a:r>
            <a:endParaRPr lang="fr-FR" sz="1600" dirty="0" smtClean="0">
              <a:solidFill>
                <a:srgbClr val="00206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Évaluer les </a:t>
            </a:r>
            <a:r>
              <a:rPr lang="fr-FR" sz="2800" dirty="0">
                <a:solidFill>
                  <a:srgbClr val="002060"/>
                </a:solidFill>
                <a:latin typeface="Arial" panose="020B0604020202020204" pitchFamily="34" charset="0"/>
                <a:cs typeface="Arial" panose="020B0604020202020204" pitchFamily="34" charset="0"/>
              </a:rPr>
              <a:t>actions en contrefaçon ou en concurrence déloyale pouvant se présenter à l’entreprise (actions à mener sur place ou dans un système juridique différent</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Analyser les licences et accords d’exploitation concédés ou pouvant être </a:t>
            </a:r>
            <a:r>
              <a:rPr lang="fr-FR" sz="2800" dirty="0" smtClean="0">
                <a:solidFill>
                  <a:srgbClr val="002060"/>
                </a:solidFill>
                <a:latin typeface="Arial" panose="020B0604020202020204" pitchFamily="34" charset="0"/>
                <a:cs typeface="Arial" panose="020B0604020202020204" pitchFamily="34" charset="0"/>
              </a:rPr>
              <a:t>concédés </a:t>
            </a:r>
            <a:r>
              <a:rPr lang="fr-FR" sz="2800" dirty="0">
                <a:solidFill>
                  <a:srgbClr val="002060"/>
                </a:solidFill>
                <a:latin typeface="Arial" panose="020B0604020202020204" pitchFamily="34" charset="0"/>
                <a:cs typeface="Arial" panose="020B0604020202020204" pitchFamily="34" charset="0"/>
              </a:rPr>
              <a:t>(analyse de tous les accords et des opportunités d’affaires pouvant favoriser la concession de nouvelles licences ou des cessions</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21471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20688"/>
            <a:ext cx="8640960" cy="5924699"/>
          </a:xfrm>
          <a:prstGeom prst="rect">
            <a:avLst/>
          </a:prstGeom>
        </p:spPr>
        <p:txBody>
          <a:bodyPr wrap="square">
            <a:spAutoFit/>
          </a:bodyPr>
          <a:lstStyle/>
          <a:p>
            <a:pPr algn="just"/>
            <a:endParaRPr lang="fr-FR" sz="3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NB: Cette </a:t>
            </a:r>
            <a:r>
              <a:rPr lang="fr-FR" sz="2800" b="1" dirty="0">
                <a:solidFill>
                  <a:srgbClr val="002060"/>
                </a:solidFill>
                <a:latin typeface="Arial" panose="020B0604020202020204" pitchFamily="34" charset="0"/>
                <a:cs typeface="Arial" panose="020B0604020202020204" pitchFamily="34" charset="0"/>
              </a:rPr>
              <a:t>liste n’est pas exhaustive car elle est tributaire des objectifs visés par l’entreprise</a:t>
            </a:r>
            <a:r>
              <a:rPr lang="fr-FR" sz="2800" b="1" dirty="0" smtClean="0">
                <a:solidFill>
                  <a:srgbClr val="002060"/>
                </a:solidFill>
                <a:latin typeface="Arial" panose="020B0604020202020204" pitchFamily="34" charset="0"/>
                <a:cs typeface="Arial" panose="020B0604020202020204" pitchFamily="34" charset="0"/>
              </a:rPr>
              <a:t>.</a:t>
            </a:r>
          </a:p>
          <a:p>
            <a:pPr algn="just"/>
            <a:endParaRPr lang="fr-FR" b="1"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u="sng" dirty="0" smtClean="0">
                <a:solidFill>
                  <a:srgbClr val="002060"/>
                </a:solidFill>
                <a:latin typeface="Arial" panose="020B0604020202020204" pitchFamily="34" charset="0"/>
                <a:cs typeface="Arial" panose="020B0604020202020204" pitchFamily="34" charset="0"/>
              </a:rPr>
              <a:t>Pourquoi réaliser cet audit?</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dirty="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Un audit de propriété </a:t>
            </a:r>
            <a:r>
              <a:rPr lang="fr-FR" sz="2800" dirty="0" smtClean="0">
                <a:solidFill>
                  <a:srgbClr val="002060"/>
                </a:solidFill>
                <a:latin typeface="Arial" panose="020B0604020202020204" pitchFamily="34" charset="0"/>
                <a:cs typeface="Arial" panose="020B0604020202020204" pitchFamily="34" charset="0"/>
              </a:rPr>
              <a:t>industrielle </a:t>
            </a:r>
            <a:r>
              <a:rPr lang="fr-FR" sz="2800" dirty="0">
                <a:solidFill>
                  <a:srgbClr val="002060"/>
                </a:solidFill>
                <a:latin typeface="Arial" panose="020B0604020202020204" pitchFamily="34" charset="0"/>
                <a:cs typeface="Arial" panose="020B0604020202020204" pitchFamily="34" charset="0"/>
              </a:rPr>
              <a:t>de qualité vous apportera de nombreux avantages et vous permettra notamment </a:t>
            </a:r>
            <a:r>
              <a:rPr lang="fr-FR" sz="2800" dirty="0" smtClean="0">
                <a:solidFill>
                  <a:srgbClr val="002060"/>
                </a:solidFill>
                <a:latin typeface="Arial" panose="020B0604020202020204" pitchFamily="34" charset="0"/>
                <a:cs typeface="Arial" panose="020B0604020202020204" pitchFamily="34" charset="0"/>
              </a:rPr>
              <a:t>de:</a:t>
            </a: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Identifier tous les actifs incorporels de votre entreprise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réorganiser l’entreprise en fonction de l’importance des actifs de propriété intellectuelle détectés</a:t>
            </a:r>
            <a:r>
              <a:rPr lang="fr-FR" sz="2800" dirty="0" smtClean="0">
                <a:solidFill>
                  <a:srgbClr val="002060"/>
                </a:solidFill>
                <a:latin typeface="Arial" panose="020B0604020202020204" pitchFamily="34" charset="0"/>
                <a:cs typeface="Arial" panose="020B0604020202020204" pitchFamily="34" charset="0"/>
              </a:rPr>
              <a:t>;</a:t>
            </a:r>
            <a:endParaRPr lang="fr-FR"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06318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20688"/>
            <a:ext cx="8496944" cy="5539978"/>
          </a:xfrm>
          <a:prstGeom prst="rect">
            <a:avLst/>
          </a:prstGeom>
        </p:spPr>
        <p:txBody>
          <a:bodyPr wrap="square">
            <a:spAutoFit/>
          </a:bodyPr>
          <a:lstStyle/>
          <a:p>
            <a:pPr algn="just"/>
            <a:endParaRPr lang="fr-FR" sz="2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Déterminer </a:t>
            </a:r>
            <a:r>
              <a:rPr lang="fr-FR" sz="2800" dirty="0">
                <a:solidFill>
                  <a:srgbClr val="002060"/>
                </a:solidFill>
                <a:latin typeface="Arial" panose="020B0604020202020204" pitchFamily="34" charset="0"/>
                <a:cs typeface="Arial" panose="020B0604020202020204" pitchFamily="34" charset="0"/>
              </a:rPr>
              <a:t>la valeur globale de votre entreprise (au-delà des seuls actifs corporels</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Obliger </a:t>
            </a:r>
            <a:r>
              <a:rPr lang="fr-FR" sz="2800" dirty="0">
                <a:solidFill>
                  <a:srgbClr val="002060"/>
                </a:solidFill>
                <a:latin typeface="Arial" panose="020B0604020202020204" pitchFamily="34" charset="0"/>
                <a:cs typeface="Arial" panose="020B0604020202020204" pitchFamily="34" charset="0"/>
              </a:rPr>
              <a:t>l’entreprise à se demander dans quelle </a:t>
            </a:r>
            <a:r>
              <a:rPr lang="fr-FR" sz="2800" dirty="0" smtClean="0">
                <a:solidFill>
                  <a:srgbClr val="002060"/>
                </a:solidFill>
                <a:latin typeface="Arial" panose="020B0604020202020204" pitchFamily="34" charset="0"/>
                <a:cs typeface="Arial" panose="020B0604020202020204" pitchFamily="34" charset="0"/>
              </a:rPr>
              <a:t>proportion </a:t>
            </a:r>
            <a:r>
              <a:rPr lang="fr-FR" sz="2800" dirty="0">
                <a:solidFill>
                  <a:srgbClr val="002060"/>
                </a:solidFill>
                <a:latin typeface="Arial" panose="020B0604020202020204" pitchFamily="34" charset="0"/>
                <a:cs typeface="Arial" panose="020B0604020202020204" pitchFamily="34" charset="0"/>
              </a:rPr>
              <a:t>elle dépend des droits de propriété intellectuelle, </a:t>
            </a:r>
            <a:r>
              <a:rPr lang="fr-FR" sz="2800" dirty="0" smtClean="0">
                <a:solidFill>
                  <a:srgbClr val="002060"/>
                </a:solidFill>
                <a:latin typeface="Arial" panose="020B0604020202020204" pitchFamily="34" charset="0"/>
                <a:cs typeface="Arial" panose="020B0604020202020204" pitchFamily="34" charset="0"/>
              </a:rPr>
              <a:t>et </a:t>
            </a:r>
            <a:r>
              <a:rPr lang="fr-FR" sz="2800" dirty="0">
                <a:solidFill>
                  <a:srgbClr val="002060"/>
                </a:solidFill>
                <a:latin typeface="Arial" panose="020B0604020202020204" pitchFamily="34" charset="0"/>
                <a:cs typeface="Arial" panose="020B0604020202020204" pitchFamily="34" charset="0"/>
              </a:rPr>
              <a:t>à déterminer ses besoins en développement de propriété </a:t>
            </a:r>
            <a:r>
              <a:rPr lang="fr-FR" sz="2800" dirty="0" smtClean="0">
                <a:solidFill>
                  <a:srgbClr val="002060"/>
                </a:solidFill>
                <a:latin typeface="Arial" panose="020B0604020202020204" pitchFamily="34" charset="0"/>
                <a:cs typeface="Arial" panose="020B0604020202020204" pitchFamily="34" charset="0"/>
              </a:rPr>
              <a:t>intellectuelle;</a:t>
            </a:r>
          </a:p>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Cela peut également vous aider à utiliser vos actifs de PI comme garantie pour obtenir des prêts auprès des banques;</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Évaluer les risques potentiels liés à vos pratiques commerciales actuelles</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873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476672"/>
            <a:ext cx="8424936" cy="6335260"/>
          </a:xfrm>
          <a:prstGeom prst="rect">
            <a:avLst/>
          </a:prstGeom>
        </p:spPr>
        <p:txBody>
          <a:bodyPr wrap="square">
            <a:spAutoFit/>
          </a:bodyPr>
          <a:lstStyle/>
          <a:p>
            <a:pPr lvl="0">
              <a:lnSpc>
                <a:spcPct val="107000"/>
              </a:lnSpc>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2</a:t>
            </a:r>
            <a:r>
              <a:rPr lang="fr-FR" sz="2400"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fr-FR" sz="2400" b="1" dirty="0">
                <a:solidFill>
                  <a:srgbClr val="002060"/>
                </a:solidFill>
                <a:latin typeface="Arial" panose="020B0604020202020204" pitchFamily="34" charset="0"/>
                <a:ea typeface="Times New Roman" panose="02020603050405020304" pitchFamily="18" charset="0"/>
                <a:cs typeface="Arial" panose="020B0604020202020204" pitchFamily="34" charset="0"/>
              </a:rPr>
              <a:t>Audit de la </a:t>
            </a: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Propriété Industrielle </a:t>
            </a:r>
            <a:endParaRPr lang="fr-FR" sz="24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lvl="0"/>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3. Évaluation des </a:t>
            </a:r>
            <a:r>
              <a:rPr lang="fr-FR" sz="2400" b="1" dirty="0">
                <a:solidFill>
                  <a:srgbClr val="002060"/>
                </a:solidFill>
                <a:latin typeface="Arial" panose="020B0604020202020204" pitchFamily="34" charset="0"/>
                <a:ea typeface="Times New Roman" panose="02020603050405020304" pitchFamily="18" charset="0"/>
                <a:cs typeface="Arial" panose="020B0604020202020204" pitchFamily="34" charset="0"/>
              </a:rPr>
              <a:t>droits de </a:t>
            </a:r>
            <a:r>
              <a:rPr lang="fr-FR" sz="2400" b="1"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Propriété Industrielle</a:t>
            </a:r>
            <a:r>
              <a:rPr lang="fr-FR" sz="24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endParaRPr lang="fr-FR" sz="24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endParaRPr lang="fr-FR" b="1" dirty="0" smtClean="0">
              <a:solidFill>
                <a:srgbClr val="002060"/>
              </a:solidFill>
              <a:latin typeface="Arial" panose="020B0604020202020204" pitchFamily="34" charset="0"/>
              <a:cs typeface="Arial" panose="020B0604020202020204" pitchFamily="34" charset="0"/>
            </a:endParaRPr>
          </a:p>
          <a:p>
            <a:pPr lvl="0" algn="ctr"/>
            <a:r>
              <a:rPr lang="fr-FR" sz="2400" b="1" dirty="0" smtClean="0">
                <a:solidFill>
                  <a:srgbClr val="002060"/>
                </a:solidFill>
                <a:latin typeface="Arial" panose="020B0604020202020204" pitchFamily="34" charset="0"/>
                <a:cs typeface="Arial" panose="020B0604020202020204" pitchFamily="34" charset="0"/>
              </a:rPr>
              <a:t>VI </a:t>
            </a:r>
            <a:r>
              <a:rPr lang="fr-FR" sz="2400" b="1" dirty="0">
                <a:solidFill>
                  <a:srgbClr val="002060"/>
                </a:solidFill>
                <a:latin typeface="Arial" panose="020B0604020202020204" pitchFamily="34" charset="0"/>
                <a:cs typeface="Arial" panose="020B0604020202020204" pitchFamily="34" charset="0"/>
              </a:rPr>
              <a:t>/ LES DIFFÉRENTS ACCORDS </a:t>
            </a:r>
            <a:r>
              <a:rPr lang="fr-FR" sz="2400" b="1" dirty="0" smtClean="0">
                <a:solidFill>
                  <a:srgbClr val="002060"/>
                </a:solidFill>
                <a:latin typeface="Arial" panose="020B0604020202020204" pitchFamily="34" charset="0"/>
                <a:cs typeface="Arial" panose="020B0604020202020204" pitchFamily="34" charset="0"/>
              </a:rPr>
              <a:t>CONTRACTUELS                     </a:t>
            </a:r>
            <a:r>
              <a:rPr lang="fr-FR" sz="2400" b="1" dirty="0">
                <a:solidFill>
                  <a:srgbClr val="002060"/>
                </a:solidFill>
                <a:latin typeface="Arial" panose="020B0604020202020204" pitchFamily="34" charset="0"/>
                <a:cs typeface="Arial" panose="020B0604020202020204" pitchFamily="34" charset="0"/>
              </a:rPr>
              <a:t>DE LA COMMERCIALISATION DES DROITS </a:t>
            </a:r>
            <a:r>
              <a:rPr lang="fr-FR" sz="2400" b="1" dirty="0" smtClean="0">
                <a:solidFill>
                  <a:srgbClr val="002060"/>
                </a:solidFill>
                <a:latin typeface="Arial" panose="020B0604020202020204" pitchFamily="34" charset="0"/>
                <a:cs typeface="Arial" panose="020B0604020202020204" pitchFamily="34" charset="0"/>
              </a:rPr>
              <a:t>DE </a:t>
            </a:r>
            <a:r>
              <a:rPr lang="fr-FR" sz="2400" b="1" dirty="0">
                <a:solidFill>
                  <a:srgbClr val="002060"/>
                </a:solidFill>
                <a:latin typeface="Arial" panose="020B0604020202020204" pitchFamily="34" charset="0"/>
                <a:cs typeface="Arial" panose="020B0604020202020204" pitchFamily="34" charset="0"/>
              </a:rPr>
              <a:t>PROPRIÉTÉ </a:t>
            </a:r>
            <a:r>
              <a:rPr lang="fr-FR" sz="2400" b="1" dirty="0" smtClean="0">
                <a:solidFill>
                  <a:srgbClr val="002060"/>
                </a:solidFill>
                <a:latin typeface="Arial" panose="020B0604020202020204" pitchFamily="34" charset="0"/>
                <a:cs typeface="Arial" panose="020B0604020202020204" pitchFamily="34" charset="0"/>
              </a:rPr>
              <a:t>INDUSTRIELLE</a:t>
            </a:r>
          </a:p>
          <a:p>
            <a:pPr lvl="0" algn="ctr"/>
            <a:endParaRPr lang="fr-FR" sz="800" dirty="0">
              <a:solidFill>
                <a:srgbClr val="002060"/>
              </a:solidFill>
              <a:latin typeface="Arial" panose="020B0604020202020204" pitchFamily="34" charset="0"/>
              <a:cs typeface="Arial" panose="020B0604020202020204" pitchFamily="34" charset="0"/>
            </a:endParaRPr>
          </a:p>
          <a:p>
            <a:pPr marL="342900" lvl="0" indent="-342900">
              <a:buFontTx/>
              <a:buAutoNum type="arabicPeriod"/>
            </a:pPr>
            <a:r>
              <a:rPr lang="fr-FR" sz="2400" b="1" dirty="0" smtClean="0">
                <a:solidFill>
                  <a:srgbClr val="002060"/>
                </a:solidFill>
                <a:latin typeface="Arial" panose="020B0604020202020204" pitchFamily="34" charset="0"/>
                <a:cs typeface="Arial" panose="020B0604020202020204" pitchFamily="34" charset="0"/>
              </a:rPr>
              <a:t> </a:t>
            </a:r>
            <a:r>
              <a:rPr lang="fr-FR" sz="2400" b="1" dirty="0">
                <a:solidFill>
                  <a:srgbClr val="002060"/>
                </a:solidFill>
                <a:latin typeface="Arial" panose="020B0604020202020204" pitchFamily="34" charset="0"/>
                <a:cs typeface="Arial" panose="020B0604020202020204" pitchFamily="34" charset="0"/>
              </a:rPr>
              <a:t>Accords de confidentialité</a:t>
            </a:r>
          </a:p>
          <a:p>
            <a:pPr marL="342900" lvl="0" indent="-342900">
              <a:buFontTx/>
              <a:buAutoNum type="arabicPeriod"/>
            </a:pPr>
            <a:r>
              <a:rPr lang="fr-FR" sz="2400" b="1" dirty="0">
                <a:solidFill>
                  <a:srgbClr val="002060"/>
                </a:solidFill>
                <a:latin typeface="Arial" panose="020B0604020202020204" pitchFamily="34" charset="0"/>
                <a:cs typeface="Arial" panose="020B0604020202020204" pitchFamily="34" charset="0"/>
              </a:rPr>
              <a:t> </a:t>
            </a:r>
            <a:r>
              <a:rPr lang="fr-FR" sz="2400" b="1" dirty="0" smtClean="0">
                <a:solidFill>
                  <a:srgbClr val="002060"/>
                </a:solidFill>
                <a:latin typeface="Arial" panose="020B0604020202020204" pitchFamily="34" charset="0"/>
                <a:cs typeface="Arial" panose="020B0604020202020204" pitchFamily="34" charset="0"/>
              </a:rPr>
              <a:t>Contrat de cession</a:t>
            </a:r>
          </a:p>
          <a:p>
            <a:pPr marL="342900" lvl="0" indent="-342900">
              <a:buFontTx/>
              <a:buAutoNum type="arabicPeriod"/>
            </a:pPr>
            <a:r>
              <a:rPr lang="fr-FR" sz="2400" b="1" dirty="0" smtClean="0">
                <a:solidFill>
                  <a:srgbClr val="002060"/>
                </a:solidFill>
                <a:latin typeface="Arial" panose="020B0604020202020204" pitchFamily="34" charset="0"/>
                <a:cs typeface="Arial" panose="020B0604020202020204" pitchFamily="34" charset="0"/>
              </a:rPr>
              <a:t>Contrat de licence</a:t>
            </a:r>
          </a:p>
          <a:p>
            <a:pPr marL="342900" lvl="0" indent="-342900">
              <a:buFontTx/>
              <a:buAutoNum type="arabicPeriod"/>
            </a:pPr>
            <a:r>
              <a:rPr lang="fr-FR" sz="2400" b="1" dirty="0" smtClean="0">
                <a:solidFill>
                  <a:srgbClr val="002060"/>
                </a:solidFill>
                <a:latin typeface="Arial" panose="020B0604020202020204" pitchFamily="34" charset="0"/>
                <a:cs typeface="Arial" panose="020B0604020202020204" pitchFamily="34" charset="0"/>
              </a:rPr>
              <a:t>Accords de transfert de technologie</a:t>
            </a:r>
          </a:p>
          <a:p>
            <a:pPr marL="342900" lvl="0" indent="-342900">
              <a:buFontTx/>
              <a:buAutoNum type="arabicPeriod"/>
            </a:pPr>
            <a:r>
              <a:rPr lang="fr-FR" sz="2400" b="1" dirty="0" smtClean="0">
                <a:solidFill>
                  <a:srgbClr val="002060"/>
                </a:solidFill>
                <a:latin typeface="Arial" panose="020B0604020202020204" pitchFamily="34" charset="0"/>
                <a:cs typeface="Arial" panose="020B0604020202020204" pitchFamily="34" charset="0"/>
              </a:rPr>
              <a:t>Accords </a:t>
            </a:r>
            <a:r>
              <a:rPr lang="fr-FR" sz="2400" b="1" dirty="0">
                <a:solidFill>
                  <a:srgbClr val="002060"/>
                </a:solidFill>
                <a:latin typeface="Arial" panose="020B0604020202020204" pitchFamily="34" charset="0"/>
                <a:cs typeface="Arial" panose="020B0604020202020204" pitchFamily="34" charset="0"/>
              </a:rPr>
              <a:t>de coentreprise ou joint-venture</a:t>
            </a:r>
          </a:p>
          <a:p>
            <a:pPr marL="342900" lvl="0" indent="-342900">
              <a:buFontTx/>
              <a:buAutoNum type="arabicPeriod"/>
            </a:pPr>
            <a:r>
              <a:rPr lang="fr-FR" sz="2400" b="1" dirty="0" smtClean="0">
                <a:solidFill>
                  <a:srgbClr val="002060"/>
                </a:solidFill>
                <a:latin typeface="Arial" panose="020B0604020202020204" pitchFamily="34" charset="0"/>
                <a:cs typeface="Arial" panose="020B0604020202020204" pitchFamily="34" charset="0"/>
              </a:rPr>
              <a:t>Contrat </a:t>
            </a:r>
            <a:r>
              <a:rPr lang="fr-FR" sz="2400" b="1" dirty="0">
                <a:solidFill>
                  <a:srgbClr val="002060"/>
                </a:solidFill>
                <a:latin typeface="Arial" panose="020B0604020202020204" pitchFamily="34" charset="0"/>
                <a:cs typeface="Arial" panose="020B0604020202020204" pitchFamily="34" charset="0"/>
              </a:rPr>
              <a:t>de franchise</a:t>
            </a:r>
          </a:p>
          <a:p>
            <a:pPr marL="342900" lvl="0" indent="-342900">
              <a:buFontTx/>
              <a:buAutoNum type="arabicPeriod"/>
            </a:pPr>
            <a:r>
              <a:rPr lang="fr-FR" sz="2400" b="1" dirty="0" smtClean="0">
                <a:solidFill>
                  <a:srgbClr val="002060"/>
                </a:solidFill>
                <a:latin typeface="Arial" panose="020B0604020202020204" pitchFamily="34" charset="0"/>
                <a:cs typeface="Arial" panose="020B0604020202020204" pitchFamily="34" charset="0"/>
              </a:rPr>
              <a:t>Avantages </a:t>
            </a:r>
            <a:r>
              <a:rPr lang="fr-FR" sz="2400" b="1" dirty="0">
                <a:solidFill>
                  <a:srgbClr val="002060"/>
                </a:solidFill>
                <a:latin typeface="Arial" panose="020B0604020202020204" pitchFamily="34" charset="0"/>
                <a:cs typeface="Arial" panose="020B0604020202020204" pitchFamily="34" charset="0"/>
              </a:rPr>
              <a:t>et inconvénients de chaque type de contrat</a:t>
            </a:r>
          </a:p>
          <a:p>
            <a:pPr marL="342900" lvl="0" indent="-342900">
              <a:buFontTx/>
              <a:buAutoNum type="arabicPeriod"/>
            </a:pPr>
            <a:r>
              <a:rPr lang="fr-FR" sz="2400" b="1" dirty="0" smtClean="0">
                <a:solidFill>
                  <a:srgbClr val="002060"/>
                </a:solidFill>
                <a:latin typeface="Arial" panose="020B0604020202020204" pitchFamily="34" charset="0"/>
                <a:cs typeface="Arial" panose="020B0604020202020204" pitchFamily="34" charset="0"/>
              </a:rPr>
              <a:t>Les </a:t>
            </a:r>
            <a:r>
              <a:rPr lang="fr-FR" sz="2400" b="1" dirty="0">
                <a:solidFill>
                  <a:srgbClr val="002060"/>
                </a:solidFill>
                <a:latin typeface="Arial" panose="020B0604020202020204" pitchFamily="34" charset="0"/>
                <a:cs typeface="Arial" panose="020B0604020202020204" pitchFamily="34" charset="0"/>
              </a:rPr>
              <a:t>autres formes de commercialisation des Droits de Propriété </a:t>
            </a:r>
            <a:r>
              <a:rPr lang="fr-FR" sz="2400" b="1" dirty="0" smtClean="0">
                <a:solidFill>
                  <a:srgbClr val="002060"/>
                </a:solidFill>
                <a:latin typeface="Arial" panose="020B0604020202020204" pitchFamily="34" charset="0"/>
                <a:cs typeface="Arial" panose="020B0604020202020204" pitchFamily="34" charset="0"/>
              </a:rPr>
              <a:t>Industrielle</a:t>
            </a:r>
          </a:p>
          <a:p>
            <a:pPr lvl="0"/>
            <a:endParaRPr lang="fr-FR" sz="1400" b="1" dirty="0">
              <a:solidFill>
                <a:srgbClr val="002060"/>
              </a:solidFill>
              <a:latin typeface="Arial" panose="020B0604020202020204" pitchFamily="34" charset="0"/>
              <a:cs typeface="Arial" panose="020B0604020202020204" pitchFamily="34" charset="0"/>
            </a:endParaRPr>
          </a:p>
          <a:p>
            <a:pPr lvl="0"/>
            <a:r>
              <a:rPr lang="fr-FR" sz="2400" b="1" dirty="0" smtClean="0">
                <a:solidFill>
                  <a:srgbClr val="002060"/>
                </a:solidFill>
                <a:latin typeface="Arial" panose="020B0604020202020204" pitchFamily="34" charset="0"/>
                <a:cs typeface="Arial" panose="020B0604020202020204" pitchFamily="34" charset="0"/>
              </a:rPr>
              <a:t> VII</a:t>
            </a:r>
            <a:r>
              <a:rPr lang="fr-FR" sz="2400" b="1" dirty="0">
                <a:solidFill>
                  <a:srgbClr val="002060"/>
                </a:solidFill>
                <a:latin typeface="Arial" panose="020B0604020202020204" pitchFamily="34" charset="0"/>
                <a:cs typeface="Arial" panose="020B0604020202020204" pitchFamily="34" charset="0"/>
              </a:rPr>
              <a:t>/ CONCLUSION </a:t>
            </a:r>
            <a:endParaRPr lang="fr-FR" sz="24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5683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04664"/>
            <a:ext cx="8568952" cy="6201698"/>
          </a:xfrm>
          <a:prstGeom prst="rect">
            <a:avLst/>
          </a:prstGeom>
        </p:spPr>
        <p:txBody>
          <a:bodyPr wrap="square">
            <a:spAutoFit/>
          </a:bodyPr>
          <a:lstStyle/>
          <a:p>
            <a:pPr algn="just"/>
            <a:endParaRPr lang="fr-FR" sz="1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Mettre </a:t>
            </a:r>
            <a:r>
              <a:rPr lang="fr-FR" sz="2800" dirty="0">
                <a:solidFill>
                  <a:srgbClr val="002060"/>
                </a:solidFill>
                <a:latin typeface="Arial" panose="020B0604020202020204" pitchFamily="34" charset="0"/>
                <a:cs typeface="Arial" panose="020B0604020202020204" pitchFamily="34" charset="0"/>
              </a:rPr>
              <a:t>en place des mesures correctives et élaborer de nouvelles politiques pour prévenir les problèmes </a:t>
            </a:r>
            <a:r>
              <a:rPr lang="fr-FR" sz="2800" dirty="0" smtClean="0">
                <a:solidFill>
                  <a:srgbClr val="002060"/>
                </a:solidFill>
                <a:latin typeface="Arial" panose="020B0604020202020204" pitchFamily="34" charset="0"/>
                <a:cs typeface="Arial" panose="020B0604020202020204" pitchFamily="34" charset="0"/>
              </a:rPr>
              <a:t>potentiels;</a:t>
            </a:r>
          </a:p>
          <a:p>
            <a:pPr algn="just"/>
            <a:endParaRPr lang="fr-FR" sz="8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Identifier </a:t>
            </a:r>
            <a:r>
              <a:rPr lang="fr-FR" sz="2800" dirty="0">
                <a:solidFill>
                  <a:srgbClr val="002060"/>
                </a:solidFill>
                <a:latin typeface="Arial" panose="020B0604020202020204" pitchFamily="34" charset="0"/>
                <a:cs typeface="Arial" panose="020B0604020202020204" pitchFamily="34" charset="0"/>
              </a:rPr>
              <a:t>les meilleures pratiques et adopter des stratégies de gestion des actifs de PI afin de mieux gérer vos actifs incorporels et d’accroître vos </a:t>
            </a:r>
            <a:r>
              <a:rPr lang="fr-FR" sz="2800" dirty="0" smtClean="0">
                <a:solidFill>
                  <a:srgbClr val="002060"/>
                </a:solidFill>
                <a:latin typeface="Arial" panose="020B0604020202020204" pitchFamily="34" charset="0"/>
                <a:cs typeface="Arial" panose="020B0604020202020204" pitchFamily="34" charset="0"/>
              </a:rPr>
              <a:t>revenus;</a:t>
            </a: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Contrôler le respect de vos obligations contractuelles (par </a:t>
            </a:r>
            <a:r>
              <a:rPr lang="fr-FR" sz="2800" dirty="0" smtClean="0">
                <a:solidFill>
                  <a:srgbClr val="002060"/>
                </a:solidFill>
                <a:latin typeface="Arial" panose="020B0604020202020204" pitchFamily="34" charset="0"/>
                <a:cs typeface="Arial" panose="020B0604020202020204" pitchFamily="34" charset="0"/>
              </a:rPr>
              <a:t>exemple: obligations découlant </a:t>
            </a:r>
            <a:r>
              <a:rPr lang="fr-FR" sz="2800" dirty="0">
                <a:solidFill>
                  <a:srgbClr val="002060"/>
                </a:solidFill>
                <a:latin typeface="Arial" panose="020B0604020202020204" pitchFamily="34" charset="0"/>
                <a:cs typeface="Arial" panose="020B0604020202020204" pitchFamily="34" charset="0"/>
              </a:rPr>
              <a:t>d’accords de licence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Assurer une protection adéquate de vos droits de propriété intellectuelle en les enregistrant et </a:t>
            </a:r>
            <a:r>
              <a:rPr lang="fr-FR" sz="2800" dirty="0" smtClean="0">
                <a:solidFill>
                  <a:srgbClr val="002060"/>
                </a:solidFill>
                <a:latin typeface="Arial" panose="020B0604020202020204" pitchFamily="34" charset="0"/>
                <a:cs typeface="Arial" panose="020B0604020202020204" pitchFamily="34" charset="0"/>
              </a:rPr>
              <a:t>       en </a:t>
            </a:r>
            <a:r>
              <a:rPr lang="fr-FR" sz="2800" dirty="0">
                <a:solidFill>
                  <a:srgbClr val="002060"/>
                </a:solidFill>
                <a:latin typeface="Arial" panose="020B0604020202020204" pitchFamily="34" charset="0"/>
                <a:cs typeface="Arial" panose="020B0604020202020204" pitchFamily="34" charset="0"/>
              </a:rPr>
              <a:t>les renouvelant, ou en adoptant les </a:t>
            </a:r>
            <a:r>
              <a:rPr lang="fr-FR" sz="2800" dirty="0" smtClean="0">
                <a:solidFill>
                  <a:srgbClr val="002060"/>
                </a:solidFill>
                <a:latin typeface="Arial" panose="020B0604020202020204" pitchFamily="34" charset="0"/>
                <a:cs typeface="Arial" panose="020B0604020202020204" pitchFamily="34" charset="0"/>
              </a:rPr>
              <a:t>meilleures</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79514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515362"/>
            <a:ext cx="7992888" cy="6309420"/>
          </a:xfrm>
          <a:prstGeom prst="rect">
            <a:avLst/>
          </a:prstGeom>
        </p:spPr>
        <p:txBody>
          <a:bodyPr wrap="square">
            <a:spAutoFit/>
          </a:bodyPr>
          <a:lstStyle/>
          <a:p>
            <a:pPr algn="just"/>
            <a:r>
              <a:rPr lang="fr-FR" sz="2800" dirty="0">
                <a:solidFill>
                  <a:srgbClr val="002060"/>
                </a:solidFill>
                <a:latin typeface="Arial" panose="020B0604020202020204" pitchFamily="34" charset="0"/>
                <a:cs typeface="Arial" panose="020B0604020202020204" pitchFamily="34" charset="0"/>
              </a:rPr>
              <a:t>pratiques pour protéger vos droits de PI non enregistrés;</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Surveillez les éventuelles violations de vos droits de propriété intellectuelle et </a:t>
            </a:r>
            <a:r>
              <a:rPr lang="fr-FR" sz="2800" dirty="0" smtClean="0">
                <a:solidFill>
                  <a:srgbClr val="002060"/>
                </a:solidFill>
                <a:latin typeface="Arial" panose="020B0604020202020204" pitchFamily="34" charset="0"/>
                <a:cs typeface="Arial" panose="020B0604020202020204" pitchFamily="34" charset="0"/>
              </a:rPr>
              <a:t>vous défendre efficacement.</a:t>
            </a:r>
          </a:p>
          <a:p>
            <a:pPr algn="just"/>
            <a:endParaRPr lang="fr-FR" sz="1200" dirty="0">
              <a:solidFill>
                <a:srgbClr val="002060"/>
              </a:solidFill>
              <a:latin typeface="Arial" panose="020B0604020202020204" pitchFamily="34" charset="0"/>
              <a:cs typeface="Arial" panose="020B0604020202020204" pitchFamily="34" charset="0"/>
            </a:endParaRP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b="1" dirty="0" smtClean="0">
                <a:solidFill>
                  <a:srgbClr val="002060"/>
                </a:solidFill>
                <a:latin typeface="Arial" panose="020B0604020202020204" pitchFamily="34" charset="0"/>
                <a:cs typeface="Arial" panose="020B0604020202020204" pitchFamily="34" charset="0"/>
              </a:rPr>
              <a:t>NB</a:t>
            </a:r>
            <a:r>
              <a:rPr lang="fr-FR" sz="2800" dirty="0">
                <a:solidFill>
                  <a:srgbClr val="002060"/>
                </a:solidFill>
                <a:latin typeface="Arial" panose="020B0604020202020204" pitchFamily="34" charset="0"/>
                <a:cs typeface="Arial" panose="020B0604020202020204" pitchFamily="34" charset="0"/>
              </a:rPr>
              <a:t>: L’audit de PI est une étape fondamentale de l’évaluation financière de vos droits de </a:t>
            </a:r>
            <a:r>
              <a:rPr lang="fr-FR" sz="2800" dirty="0" smtClean="0">
                <a:solidFill>
                  <a:srgbClr val="002060"/>
                </a:solidFill>
                <a:latin typeface="Arial" panose="020B0604020202020204" pitchFamily="34" charset="0"/>
                <a:cs typeface="Arial" panose="020B0604020202020204" pitchFamily="34" charset="0"/>
              </a:rPr>
              <a:t>PI.</a:t>
            </a:r>
          </a:p>
          <a:p>
            <a:pPr algn="just"/>
            <a:endParaRPr lang="fr-FR" sz="1400" dirty="0">
              <a:solidFill>
                <a:srgbClr val="002060"/>
              </a:solidFill>
              <a:latin typeface="Arial" panose="020B0604020202020204" pitchFamily="34" charset="0"/>
              <a:cs typeface="Arial" panose="020B0604020202020204" pitchFamily="34" charset="0"/>
            </a:endParaRPr>
          </a:p>
          <a:p>
            <a:pPr algn="just"/>
            <a:r>
              <a:rPr lang="fr-FR" sz="2800" b="1" u="sng" dirty="0">
                <a:solidFill>
                  <a:srgbClr val="002060"/>
                </a:solidFill>
                <a:latin typeface="Arial" panose="020B0604020202020204" pitchFamily="34" charset="0"/>
                <a:cs typeface="Arial" panose="020B0604020202020204" pitchFamily="34" charset="0"/>
              </a:rPr>
              <a:t>Quand réaliser cet audit</a:t>
            </a:r>
            <a:r>
              <a:rPr lang="fr-FR" sz="2800" b="1" u="sng" dirty="0" smtClean="0">
                <a:solidFill>
                  <a:srgbClr val="002060"/>
                </a:solidFill>
                <a:latin typeface="Arial" panose="020B0604020202020204" pitchFamily="34" charset="0"/>
                <a:cs typeface="Arial" panose="020B0604020202020204" pitchFamily="34" charset="0"/>
              </a:rPr>
              <a:t>?</a:t>
            </a:r>
          </a:p>
          <a:p>
            <a:pPr algn="just"/>
            <a:endParaRPr lang="fr-FR" sz="1400" b="1" u="sng" dirty="0" smtClean="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Un audit de propriété intellectuelle doit être systématiquement réalisé au moins une fois </a:t>
            </a:r>
            <a:r>
              <a:rPr lang="fr-FR" sz="2800" dirty="0" smtClean="0">
                <a:solidFill>
                  <a:srgbClr val="002060"/>
                </a:solidFill>
                <a:latin typeface="Arial" panose="020B0604020202020204" pitchFamily="34" charset="0"/>
                <a:cs typeface="Arial" panose="020B0604020202020204" pitchFamily="34" charset="0"/>
              </a:rPr>
              <a:t>                  par </a:t>
            </a:r>
            <a:r>
              <a:rPr lang="fr-FR" sz="2800" dirty="0">
                <a:solidFill>
                  <a:srgbClr val="002060"/>
                </a:solidFill>
                <a:latin typeface="Arial" panose="020B0604020202020204" pitchFamily="34" charset="0"/>
                <a:cs typeface="Arial" panose="020B0604020202020204" pitchFamily="34" charset="0"/>
              </a:rPr>
              <a:t>an (éventuellement en fin d'année, lors de </a:t>
            </a:r>
            <a:r>
              <a:rPr lang="fr-FR" sz="2800" dirty="0" smtClean="0">
                <a:solidFill>
                  <a:srgbClr val="002060"/>
                </a:solidFill>
                <a:latin typeface="Arial" panose="020B0604020202020204" pitchFamily="34" charset="0"/>
                <a:cs typeface="Arial" panose="020B0604020202020204" pitchFamily="34" charset="0"/>
              </a:rPr>
              <a:t>la</a:t>
            </a:r>
            <a:endParaRPr lang="fr-FR" sz="2800" dirty="0">
              <a:solidFill>
                <a:srgbClr val="002060"/>
              </a:solidFill>
              <a:latin typeface="Arial" panose="020B0604020202020204" pitchFamily="34" charset="0"/>
              <a:cs typeface="Arial" panose="020B0604020202020204" pitchFamily="34" charset="0"/>
            </a:endParaRPr>
          </a:p>
          <a:p>
            <a:endParaRPr lang="fr-FR" sz="2800" dirty="0"/>
          </a:p>
        </p:txBody>
      </p:sp>
    </p:spTree>
    <p:extLst>
      <p:ext uri="{BB962C8B-B14F-4D97-AF65-F5344CB8AC3E}">
        <p14:creationId xmlns:p14="http://schemas.microsoft.com/office/powerpoint/2010/main" val="33578561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476672"/>
            <a:ext cx="8496944" cy="6170920"/>
          </a:xfrm>
          <a:prstGeom prst="rect">
            <a:avLst/>
          </a:prstGeom>
        </p:spPr>
        <p:txBody>
          <a:bodyPr wrap="square">
            <a:spAutoFit/>
          </a:bodyPr>
          <a:lstStyle/>
          <a:p>
            <a:pPr algn="just"/>
            <a:endParaRPr lang="fr-FR" sz="100" dirty="0">
              <a:solidFill>
                <a:srgbClr val="002060"/>
              </a:solidFill>
              <a:latin typeface="Arial" panose="020B0604020202020204" pitchFamily="34" charset="0"/>
              <a:cs typeface="Arial" panose="020B0604020202020204" pitchFamily="34" charset="0"/>
            </a:endParaRPr>
          </a:p>
          <a:p>
            <a:pPr algn="just"/>
            <a:r>
              <a:rPr lang="fr-FR" sz="2800" dirty="0" smtClean="0">
                <a:solidFill>
                  <a:srgbClr val="002060"/>
                </a:solidFill>
                <a:latin typeface="Arial" panose="020B0604020202020204" pitchFamily="34" charset="0"/>
                <a:cs typeface="Arial" panose="020B0604020202020204" pitchFamily="34" charset="0"/>
              </a:rPr>
              <a:t>clôture </a:t>
            </a:r>
            <a:r>
              <a:rPr lang="fr-FR" sz="2800" dirty="0">
                <a:solidFill>
                  <a:srgbClr val="002060"/>
                </a:solidFill>
                <a:latin typeface="Arial" panose="020B0604020202020204" pitchFamily="34" charset="0"/>
                <a:cs typeface="Arial" panose="020B0604020202020204" pitchFamily="34" charset="0"/>
              </a:rPr>
              <a:t>des comptes, ou au début de la nouvelle année).</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Cependant</a:t>
            </a:r>
            <a:r>
              <a:rPr lang="fr-FR" sz="2800" dirty="0">
                <a:solidFill>
                  <a:srgbClr val="002060"/>
                </a:solidFill>
                <a:latin typeface="Arial" panose="020B0604020202020204" pitchFamily="34" charset="0"/>
                <a:cs typeface="Arial" panose="020B0604020202020204" pitchFamily="34" charset="0"/>
              </a:rPr>
              <a:t>, certains événements spécifiques peuvent rendre nécessaire la réalisation d'un audit de PI (en plus de l'audit annuel mentionné </a:t>
            </a:r>
            <a:r>
              <a:rPr lang="fr-FR" sz="2800" dirty="0" smtClean="0">
                <a:solidFill>
                  <a:srgbClr val="002060"/>
                </a:solidFill>
                <a:latin typeface="Arial" panose="020B0604020202020204" pitchFamily="34" charset="0"/>
                <a:cs typeface="Arial" panose="020B0604020202020204" pitchFamily="34" charset="0"/>
              </a:rPr>
              <a:t>                         ci-dessus</a:t>
            </a:r>
            <a:r>
              <a:rPr lang="fr-FR" sz="2800" dirty="0">
                <a:solidFill>
                  <a:srgbClr val="002060"/>
                </a:solidFill>
                <a:latin typeface="Arial" panose="020B0604020202020204" pitchFamily="34" charset="0"/>
                <a:cs typeface="Arial" panose="020B0604020202020204" pitchFamily="34" charset="0"/>
              </a:rPr>
              <a:t>). Par </a:t>
            </a:r>
            <a:r>
              <a:rPr lang="fr-FR" sz="2800" dirty="0" smtClean="0">
                <a:solidFill>
                  <a:srgbClr val="002060"/>
                </a:solidFill>
                <a:latin typeface="Arial" panose="020B0604020202020204" pitchFamily="34" charset="0"/>
                <a:cs typeface="Arial" panose="020B0604020202020204" pitchFamily="34" charset="0"/>
              </a:rPr>
              <a:t>exemple:</a:t>
            </a:r>
          </a:p>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
            </a:pPr>
            <a:r>
              <a:rPr lang="fr-FR" sz="2800" dirty="0">
                <a:solidFill>
                  <a:srgbClr val="002060"/>
                </a:solidFill>
                <a:latin typeface="Arial" panose="020B0604020202020204" pitchFamily="34" charset="0"/>
                <a:cs typeface="Arial" panose="020B0604020202020204" pitchFamily="34" charset="0"/>
              </a:rPr>
              <a:t>S</a:t>
            </a:r>
            <a:r>
              <a:rPr lang="fr-FR" sz="2800" dirty="0" smtClean="0">
                <a:solidFill>
                  <a:srgbClr val="002060"/>
                </a:solidFill>
                <a:latin typeface="Arial" panose="020B0604020202020204" pitchFamily="34" charset="0"/>
                <a:cs typeface="Arial" panose="020B0604020202020204" pitchFamily="34" charset="0"/>
              </a:rPr>
              <a:t>i </a:t>
            </a:r>
            <a:r>
              <a:rPr lang="fr-FR" sz="2800" dirty="0">
                <a:solidFill>
                  <a:srgbClr val="002060"/>
                </a:solidFill>
                <a:latin typeface="Arial" panose="020B0604020202020204" pitchFamily="34" charset="0"/>
                <a:cs typeface="Arial" panose="020B0604020202020204" pitchFamily="34" charset="0"/>
              </a:rPr>
              <a:t>vous souhaitez obtenir un prêt bancaire en utilisant vos droits </a:t>
            </a:r>
            <a:r>
              <a:rPr lang="fr-FR" sz="2800" dirty="0" smtClean="0">
                <a:solidFill>
                  <a:srgbClr val="002060"/>
                </a:solidFill>
                <a:latin typeface="Arial" panose="020B0604020202020204" pitchFamily="34" charset="0"/>
                <a:cs typeface="Arial" panose="020B0604020202020204" pitchFamily="34" charset="0"/>
              </a:rPr>
              <a:t>de </a:t>
            </a:r>
            <a:r>
              <a:rPr lang="fr-FR" sz="2800" dirty="0">
                <a:solidFill>
                  <a:srgbClr val="002060"/>
                </a:solidFill>
                <a:latin typeface="Arial" panose="020B0604020202020204" pitchFamily="34" charset="0"/>
                <a:cs typeface="Arial" panose="020B0604020202020204" pitchFamily="34" charset="0"/>
              </a:rPr>
              <a:t>propriété intellectuelle comme </a:t>
            </a:r>
            <a:r>
              <a:rPr lang="fr-FR" sz="2800" dirty="0" smtClean="0">
                <a:solidFill>
                  <a:srgbClr val="002060"/>
                </a:solidFill>
                <a:latin typeface="Arial" panose="020B0604020202020204" pitchFamily="34" charset="0"/>
                <a:cs typeface="Arial" panose="020B0604020202020204" pitchFamily="34" charset="0"/>
              </a:rPr>
              <a:t>garantie;  </a:t>
            </a: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
            </a:pPr>
            <a:r>
              <a:rPr lang="fr-FR" sz="2800" dirty="0">
                <a:solidFill>
                  <a:srgbClr val="002060"/>
                </a:solidFill>
                <a:latin typeface="Arial" panose="020B0604020202020204" pitchFamily="34" charset="0"/>
                <a:cs typeface="Arial" panose="020B0604020202020204" pitchFamily="34" charset="0"/>
              </a:rPr>
              <a:t>Si vous envisagez une fusion-acquisition;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800" dirty="0">
              <a:solidFill>
                <a:srgbClr val="002060"/>
              </a:solidFill>
              <a:latin typeface="Arial" panose="020B0604020202020204" pitchFamily="34" charset="0"/>
              <a:cs typeface="Arial" panose="020B0604020202020204" pitchFamily="34" charset="0"/>
            </a:endParaRPr>
          </a:p>
          <a:p>
            <a:pPr algn="just"/>
            <a:endParaRPr lang="fr-FR" sz="8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
            </a:pPr>
            <a:r>
              <a:rPr lang="fr-FR" sz="2800" dirty="0">
                <a:solidFill>
                  <a:srgbClr val="002060"/>
                </a:solidFill>
                <a:latin typeface="Arial" panose="020B0604020202020204" pitchFamily="34" charset="0"/>
                <a:cs typeface="Arial" panose="020B0604020202020204" pitchFamily="34" charset="0"/>
              </a:rPr>
              <a:t>Si vous souhaitez signer un contrat de licence ou de cession de vos droits de PI</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59462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548680"/>
            <a:ext cx="8496944" cy="5724644"/>
          </a:xfrm>
          <a:prstGeom prst="rect">
            <a:avLst/>
          </a:prstGeom>
        </p:spPr>
        <p:txBody>
          <a:bodyPr wrap="square">
            <a:spAutoFit/>
          </a:bodyPr>
          <a:lstStyle/>
          <a:p>
            <a:pPr algn="just"/>
            <a:endParaRPr lang="fr-FR" sz="100" dirty="0" smtClean="0">
              <a:solidFill>
                <a:srgbClr val="002060"/>
              </a:solidFill>
              <a:latin typeface="Arial" panose="020B0604020202020204" pitchFamily="34" charset="0"/>
              <a:cs typeface="Arial" panose="020B0604020202020204" pitchFamily="34" charset="0"/>
            </a:endParaRPr>
          </a:p>
          <a:p>
            <a:pPr algn="just"/>
            <a:endParaRPr lang="fr-FR" sz="8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
            </a:pPr>
            <a:r>
              <a:rPr lang="fr-FR" sz="2800" dirty="0" smtClean="0">
                <a:solidFill>
                  <a:srgbClr val="002060"/>
                </a:solidFill>
                <a:latin typeface="Arial" panose="020B0604020202020204" pitchFamily="34" charset="0"/>
                <a:cs typeface="Arial" panose="020B0604020202020204" pitchFamily="34" charset="0"/>
              </a:rPr>
              <a:t> Si </a:t>
            </a:r>
            <a:r>
              <a:rPr lang="fr-FR" sz="2800" dirty="0">
                <a:solidFill>
                  <a:srgbClr val="002060"/>
                </a:solidFill>
                <a:latin typeface="Arial" panose="020B0604020202020204" pitchFamily="34" charset="0"/>
                <a:cs typeface="Arial" panose="020B0604020202020204" pitchFamily="34" charset="0"/>
              </a:rPr>
              <a:t>vous </a:t>
            </a:r>
            <a:r>
              <a:rPr lang="fr-FR" sz="2800" dirty="0" smtClean="0">
                <a:solidFill>
                  <a:srgbClr val="002060"/>
                </a:solidFill>
                <a:latin typeface="Arial" panose="020B0604020202020204" pitchFamily="34" charset="0"/>
                <a:cs typeface="Arial" panose="020B0604020202020204" pitchFamily="34" charset="0"/>
              </a:rPr>
              <a:t>vous apprêtez à </a:t>
            </a:r>
            <a:r>
              <a:rPr lang="fr-FR" sz="2800" dirty="0">
                <a:solidFill>
                  <a:srgbClr val="002060"/>
                </a:solidFill>
                <a:latin typeface="Arial" panose="020B0604020202020204" pitchFamily="34" charset="0"/>
                <a:cs typeface="Arial" panose="020B0604020202020204" pitchFamily="34" charset="0"/>
              </a:rPr>
              <a:t>commercialiser vos produits à l'étranger ou via </a:t>
            </a:r>
            <a:r>
              <a:rPr lang="fr-FR" sz="2800" dirty="0" smtClean="0">
                <a:solidFill>
                  <a:srgbClr val="002060"/>
                </a:solidFill>
                <a:latin typeface="Arial" panose="020B0604020202020204" pitchFamily="34" charset="0"/>
                <a:cs typeface="Arial" panose="020B0604020202020204" pitchFamily="34" charset="0"/>
              </a:rPr>
              <a:t>le </a:t>
            </a:r>
            <a:r>
              <a:rPr lang="fr-FR" sz="2800" dirty="0">
                <a:solidFill>
                  <a:srgbClr val="002060"/>
                </a:solidFill>
                <a:latin typeface="Arial" panose="020B0604020202020204" pitchFamily="34" charset="0"/>
                <a:cs typeface="Arial" panose="020B0604020202020204" pitchFamily="34" charset="0"/>
              </a:rPr>
              <a:t>e-commerce, etc</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600" dirty="0" smtClean="0">
              <a:solidFill>
                <a:srgbClr val="002060"/>
              </a:solidFill>
              <a:latin typeface="Arial" panose="020B0604020202020204" pitchFamily="34" charset="0"/>
              <a:cs typeface="Arial" panose="020B0604020202020204" pitchFamily="34" charset="0"/>
            </a:endParaRPr>
          </a:p>
          <a:p>
            <a:pPr algn="just"/>
            <a:endParaRPr lang="fr-FR" sz="9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En général, les entrepreneurs ont tendance à ne regarder que le résultat net, c'est-à-dire les entrées et sorties d'argent, les marges bénéficiaires, etc.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000" dirty="0" smtClean="0">
              <a:solidFill>
                <a:srgbClr val="002060"/>
              </a:solidFill>
              <a:latin typeface="Arial" panose="020B0604020202020204" pitchFamily="34" charset="0"/>
              <a:cs typeface="Arial" panose="020B0604020202020204" pitchFamily="34" charset="0"/>
            </a:endParaRPr>
          </a:p>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Or, </a:t>
            </a:r>
            <a:r>
              <a:rPr lang="fr-FR" sz="2800" dirty="0">
                <a:solidFill>
                  <a:srgbClr val="002060"/>
                </a:solidFill>
                <a:latin typeface="Arial" panose="020B0604020202020204" pitchFamily="34" charset="0"/>
                <a:cs typeface="Arial" panose="020B0604020202020204" pitchFamily="34" charset="0"/>
              </a:rPr>
              <a:t>un bon audit de propriété intellectuelle peut être l'occasion de prendre du recul et </a:t>
            </a:r>
            <a:r>
              <a:rPr lang="fr-FR" sz="2800" dirty="0" smtClean="0">
                <a:solidFill>
                  <a:srgbClr val="002060"/>
                </a:solidFill>
                <a:latin typeface="Arial" panose="020B0604020202020204" pitchFamily="34" charset="0"/>
                <a:cs typeface="Arial" panose="020B0604020202020204" pitchFamily="34" charset="0"/>
              </a:rPr>
              <a:t>d'apprécier la </a:t>
            </a:r>
            <a:r>
              <a:rPr lang="fr-FR" sz="2800" dirty="0">
                <a:solidFill>
                  <a:srgbClr val="002060"/>
                </a:solidFill>
                <a:latin typeface="Arial" panose="020B0604020202020204" pitchFamily="34" charset="0"/>
                <a:cs typeface="Arial" panose="020B0604020202020204" pitchFamily="34" charset="0"/>
              </a:rPr>
              <a:t>valeur immatérielle que vous avez construite et qui constitue le fondement de vos bons résultats annuels</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1154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836712"/>
            <a:ext cx="8424936" cy="5109091"/>
          </a:xfrm>
          <a:prstGeom prst="rect">
            <a:avLst/>
          </a:prstGeom>
        </p:spPr>
        <p:txBody>
          <a:bodyPr wrap="square">
            <a:spAutoFit/>
          </a:bodyPr>
          <a:lstStyle/>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Assurez-vous </a:t>
            </a:r>
            <a:r>
              <a:rPr lang="fr-FR" sz="2800" dirty="0">
                <a:solidFill>
                  <a:srgbClr val="002060"/>
                </a:solidFill>
                <a:latin typeface="Arial" panose="020B0604020202020204" pitchFamily="34" charset="0"/>
                <a:cs typeface="Arial" panose="020B0604020202020204" pitchFamily="34" charset="0"/>
              </a:rPr>
              <a:t>donc de mettre en place un système de gestion efficace et vous serez </a:t>
            </a:r>
            <a:r>
              <a:rPr lang="fr-FR" sz="2800" dirty="0" smtClean="0">
                <a:solidFill>
                  <a:srgbClr val="002060"/>
                </a:solidFill>
                <a:latin typeface="Arial" panose="020B0604020202020204" pitchFamily="34" charset="0"/>
                <a:cs typeface="Arial" panose="020B0604020202020204" pitchFamily="34" charset="0"/>
              </a:rPr>
              <a:t>              peut-être </a:t>
            </a:r>
            <a:r>
              <a:rPr lang="fr-FR" sz="2800" dirty="0">
                <a:solidFill>
                  <a:srgbClr val="002060"/>
                </a:solidFill>
                <a:latin typeface="Arial" panose="020B0604020202020204" pitchFamily="34" charset="0"/>
                <a:cs typeface="Arial" panose="020B0604020202020204" pitchFamily="34" charset="0"/>
              </a:rPr>
              <a:t>surpris par </a:t>
            </a:r>
            <a:r>
              <a:rPr lang="fr-FR" sz="2800" dirty="0" smtClean="0">
                <a:solidFill>
                  <a:srgbClr val="002060"/>
                </a:solidFill>
                <a:latin typeface="Arial" panose="020B0604020202020204" pitchFamily="34" charset="0"/>
                <a:cs typeface="Arial" panose="020B0604020202020204" pitchFamily="34" charset="0"/>
              </a:rPr>
              <a:t>les richesses supplémentaire </a:t>
            </a:r>
            <a:r>
              <a:rPr lang="fr-FR" sz="2800" dirty="0">
                <a:solidFill>
                  <a:srgbClr val="002060"/>
                </a:solidFill>
                <a:latin typeface="Arial" panose="020B0604020202020204" pitchFamily="34" charset="0"/>
                <a:cs typeface="Arial" panose="020B0604020202020204" pitchFamily="34" charset="0"/>
              </a:rPr>
              <a:t>et </a:t>
            </a:r>
            <a:r>
              <a:rPr lang="fr-FR" sz="2800" dirty="0" smtClean="0">
                <a:solidFill>
                  <a:srgbClr val="002060"/>
                </a:solidFill>
                <a:latin typeface="Arial" panose="020B0604020202020204" pitchFamily="34" charset="0"/>
                <a:cs typeface="Arial" panose="020B0604020202020204" pitchFamily="34" charset="0"/>
              </a:rPr>
              <a:t>précieuse </a:t>
            </a:r>
            <a:r>
              <a:rPr lang="fr-FR" sz="2800" dirty="0">
                <a:solidFill>
                  <a:srgbClr val="002060"/>
                </a:solidFill>
                <a:latin typeface="Arial" panose="020B0604020202020204" pitchFamily="34" charset="0"/>
                <a:cs typeface="Arial" panose="020B0604020202020204" pitchFamily="34" charset="0"/>
              </a:rPr>
              <a:t>que vous </a:t>
            </a:r>
            <a:r>
              <a:rPr lang="fr-FR" sz="2800" dirty="0" smtClean="0">
                <a:solidFill>
                  <a:srgbClr val="002060"/>
                </a:solidFill>
                <a:latin typeface="Arial" panose="020B0604020202020204" pitchFamily="34" charset="0"/>
                <a:cs typeface="Arial" panose="020B0604020202020204" pitchFamily="34" charset="0"/>
              </a:rPr>
              <a:t>procurent </a:t>
            </a:r>
            <a:r>
              <a:rPr lang="fr-FR" sz="2800" dirty="0">
                <a:solidFill>
                  <a:srgbClr val="002060"/>
                </a:solidFill>
                <a:latin typeface="Arial" panose="020B0604020202020204" pitchFamily="34" charset="0"/>
                <a:cs typeface="Arial" panose="020B0604020202020204" pitchFamily="34" charset="0"/>
              </a:rPr>
              <a:t>vos droits de propriété intellectuelle.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Il </a:t>
            </a:r>
            <a:r>
              <a:rPr lang="fr-FR" sz="2800" dirty="0">
                <a:solidFill>
                  <a:srgbClr val="002060"/>
                </a:solidFill>
                <a:latin typeface="Arial" panose="020B0604020202020204" pitchFamily="34" charset="0"/>
                <a:cs typeface="Arial" panose="020B0604020202020204" pitchFamily="34" charset="0"/>
              </a:rPr>
              <a:t>ne </a:t>
            </a:r>
            <a:r>
              <a:rPr lang="fr-FR" sz="2800" dirty="0" smtClean="0">
                <a:solidFill>
                  <a:srgbClr val="002060"/>
                </a:solidFill>
                <a:latin typeface="Arial" panose="020B0604020202020204" pitchFamily="34" charset="0"/>
                <a:cs typeface="Arial" panose="020B0604020202020204" pitchFamily="34" charset="0"/>
              </a:rPr>
              <a:t>s'agit donc </a:t>
            </a:r>
            <a:r>
              <a:rPr lang="fr-FR" sz="2800" dirty="0">
                <a:solidFill>
                  <a:srgbClr val="002060"/>
                </a:solidFill>
                <a:latin typeface="Arial" panose="020B0604020202020204" pitchFamily="34" charset="0"/>
                <a:cs typeface="Arial" panose="020B0604020202020204" pitchFamily="34" charset="0"/>
              </a:rPr>
              <a:t>pas d'une tâche à négliger. C'est une bonne pratique commerciale, quelle que soit la taille de votre entreprise (petite, moyenne ou grande), alors faites </a:t>
            </a:r>
            <a:r>
              <a:rPr lang="fr-FR" sz="2800" dirty="0" smtClean="0">
                <a:solidFill>
                  <a:srgbClr val="002060"/>
                </a:solidFill>
                <a:latin typeface="Arial" panose="020B0604020202020204" pitchFamily="34" charset="0"/>
                <a:cs typeface="Arial" panose="020B0604020202020204" pitchFamily="34" charset="0"/>
              </a:rPr>
              <a:t>le!</a:t>
            </a:r>
            <a:endParaRPr 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lgn="just"/>
            <a:endParaRPr lang="fr-FR" sz="28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14722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568952" cy="5755422"/>
          </a:xfrm>
          <a:prstGeom prst="rect">
            <a:avLst/>
          </a:prstGeom>
        </p:spPr>
        <p:txBody>
          <a:bodyPr wrap="square">
            <a:spAutoFit/>
          </a:bodyPr>
          <a:lstStyle/>
          <a:p>
            <a:pPr algn="ctr"/>
            <a:r>
              <a:rPr lang="fr-FR" sz="2800" b="1" u="sng" dirty="0" smtClean="0">
                <a:solidFill>
                  <a:srgbClr val="002060"/>
                </a:solidFill>
                <a:latin typeface="Arial" panose="020B0604020202020204" pitchFamily="34" charset="0"/>
                <a:cs typeface="Arial" panose="020B0604020202020204" pitchFamily="34" charset="0"/>
              </a:rPr>
              <a:t>3. Évaluation </a:t>
            </a:r>
            <a:r>
              <a:rPr lang="fr-FR" sz="2800" b="1" u="sng" dirty="0">
                <a:solidFill>
                  <a:srgbClr val="002060"/>
                </a:solidFill>
                <a:latin typeface="Arial" panose="020B0604020202020204" pitchFamily="34" charset="0"/>
                <a:cs typeface="Arial" panose="020B0604020202020204" pitchFamily="34" charset="0"/>
              </a:rPr>
              <a:t>de vos droits de </a:t>
            </a:r>
            <a:r>
              <a:rPr lang="fr-FR" sz="2800" b="1" u="sng" dirty="0" smtClean="0">
                <a:solidFill>
                  <a:srgbClr val="002060"/>
                </a:solidFill>
                <a:latin typeface="Arial" panose="020B0604020202020204" pitchFamily="34" charset="0"/>
                <a:cs typeface="Arial" panose="020B0604020202020204" pitchFamily="34" charset="0"/>
              </a:rPr>
              <a:t>propriété industrielle</a:t>
            </a:r>
            <a:endParaRPr lang="fr-FR" sz="2800" b="1" u="sng" dirty="0">
              <a:solidFill>
                <a:srgbClr val="002060"/>
              </a:solidFill>
              <a:latin typeface="Arial" panose="020B0604020202020204" pitchFamily="34" charset="0"/>
              <a:cs typeface="Arial" panose="020B0604020202020204" pitchFamily="34" charset="0"/>
            </a:endParaRP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L’évaluation </a:t>
            </a:r>
            <a:r>
              <a:rPr lang="fr-FR" sz="2800" dirty="0" smtClean="0">
                <a:solidFill>
                  <a:srgbClr val="002060"/>
                </a:solidFill>
                <a:latin typeface="Arial" panose="020B0604020202020204" pitchFamily="34" charset="0"/>
                <a:cs typeface="Arial" panose="020B0604020202020204" pitchFamily="34" charset="0"/>
              </a:rPr>
              <a:t>des droits de </a:t>
            </a:r>
            <a:r>
              <a:rPr lang="fr-FR" sz="2800" dirty="0">
                <a:solidFill>
                  <a:srgbClr val="002060"/>
                </a:solidFill>
                <a:latin typeface="Arial" panose="020B0604020202020204" pitchFamily="34" charset="0"/>
                <a:cs typeface="Arial" panose="020B0604020202020204" pitchFamily="34" charset="0"/>
              </a:rPr>
              <a:t>la propriété </a:t>
            </a:r>
            <a:r>
              <a:rPr lang="fr-FR" sz="2800" dirty="0" smtClean="0">
                <a:solidFill>
                  <a:srgbClr val="002060"/>
                </a:solidFill>
                <a:latin typeface="Arial" panose="020B0604020202020204" pitchFamily="34" charset="0"/>
                <a:cs typeface="Arial" panose="020B0604020202020204" pitchFamily="34" charset="0"/>
              </a:rPr>
              <a:t>industrielle </a:t>
            </a:r>
            <a:r>
              <a:rPr lang="fr-FR" sz="2800" dirty="0">
                <a:solidFill>
                  <a:srgbClr val="002060"/>
                </a:solidFill>
                <a:latin typeface="Arial" panose="020B0604020202020204" pitchFamily="34" charset="0"/>
                <a:cs typeface="Arial" panose="020B0604020202020204" pitchFamily="34" charset="0"/>
              </a:rPr>
              <a:t>est un processus permettant de déterminer </a:t>
            </a:r>
            <a:r>
              <a:rPr lang="fr-FR" sz="2800" dirty="0" smtClean="0">
                <a:solidFill>
                  <a:srgbClr val="002060"/>
                </a:solidFill>
                <a:latin typeface="Arial" panose="020B0604020202020204" pitchFamily="34" charset="0"/>
                <a:cs typeface="Arial" panose="020B0604020202020204" pitchFamily="34" charset="0"/>
              </a:rPr>
              <a:t>leur </a:t>
            </a:r>
            <a:r>
              <a:rPr lang="fr-FR" sz="2800" dirty="0">
                <a:solidFill>
                  <a:srgbClr val="002060"/>
                </a:solidFill>
                <a:latin typeface="Arial" panose="020B0604020202020204" pitchFamily="34" charset="0"/>
                <a:cs typeface="Arial" panose="020B0604020202020204" pitchFamily="34" charset="0"/>
              </a:rPr>
              <a:t>valeur </a:t>
            </a:r>
            <a:r>
              <a:rPr lang="fr-FR" sz="2800" dirty="0" smtClean="0">
                <a:solidFill>
                  <a:srgbClr val="002060"/>
                </a:solidFill>
                <a:latin typeface="Arial" panose="020B0604020202020204" pitchFamily="34" charset="0"/>
                <a:cs typeface="Arial" panose="020B0604020202020204" pitchFamily="34" charset="0"/>
              </a:rPr>
              <a:t>monétaire.</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En effet, une fois que vous aurez une vision claire de tous vos droits de propriété </a:t>
            </a:r>
            <a:r>
              <a:rPr lang="fr-FR" sz="2800" dirty="0" smtClean="0">
                <a:solidFill>
                  <a:srgbClr val="002060"/>
                </a:solidFill>
                <a:latin typeface="Arial" panose="020B0604020202020204" pitchFamily="34" charset="0"/>
                <a:cs typeface="Arial" panose="020B0604020202020204" pitchFamily="34" charset="0"/>
              </a:rPr>
              <a:t>industrielle, </a:t>
            </a:r>
            <a:r>
              <a:rPr lang="fr-FR" sz="2800" dirty="0">
                <a:solidFill>
                  <a:srgbClr val="002060"/>
                </a:solidFill>
                <a:latin typeface="Arial" panose="020B0604020202020204" pitchFamily="34" charset="0"/>
                <a:cs typeface="Arial" panose="020B0604020202020204" pitchFamily="34" charset="0"/>
              </a:rPr>
              <a:t>enregistrés et non enregistrés, il sera temps d'évaluer et de quantifier leur valeur économique, en termes de bénéfices économiques actuels, futurs et potentiels qui peuvent ou pourraient être tirés de ces droits</a:t>
            </a:r>
            <a:r>
              <a:rPr lang="fr-FR" sz="2800" dirty="0" smtClean="0">
                <a:solidFill>
                  <a:srgbClr val="00206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60419414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836712"/>
            <a:ext cx="8496944" cy="5539978"/>
          </a:xfrm>
          <a:prstGeom prst="rect">
            <a:avLst/>
          </a:prstGeom>
        </p:spPr>
        <p:txBody>
          <a:bodyPr wrap="square">
            <a:spAutoFit/>
          </a:bodyPr>
          <a:lstStyle/>
          <a:p>
            <a:pPr algn="just"/>
            <a:endParaRPr lang="fr-FR" sz="1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Notez qu’en général, les actifs incorporels constituent souvent la composante la plus précieuse d'une entreprise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100" b="1" u="sng" dirty="0" smtClean="0">
              <a:solidFill>
                <a:srgbClr val="002060"/>
              </a:solidFill>
              <a:latin typeface="Arial" panose="020B0604020202020204" pitchFamily="34" charset="0"/>
              <a:cs typeface="Arial" panose="020B0604020202020204" pitchFamily="34" charset="0"/>
            </a:endParaRPr>
          </a:p>
          <a:p>
            <a:pPr algn="just"/>
            <a:endParaRPr lang="fr-FR" sz="200" b="1" u="sng" dirty="0" smtClean="0">
              <a:solidFill>
                <a:srgbClr val="002060"/>
              </a:solidFill>
              <a:latin typeface="Arial" panose="020B0604020202020204" pitchFamily="34" charset="0"/>
              <a:cs typeface="Arial" panose="020B0604020202020204" pitchFamily="34" charset="0"/>
            </a:endParaRPr>
          </a:p>
          <a:p>
            <a:pPr algn="just"/>
            <a:r>
              <a:rPr lang="fr-FR" sz="2800" b="1" u="sng" dirty="0" smtClean="0">
                <a:solidFill>
                  <a:srgbClr val="002060"/>
                </a:solidFill>
                <a:latin typeface="Arial" panose="020B0604020202020204" pitchFamily="34" charset="0"/>
                <a:cs typeface="Arial" panose="020B0604020202020204" pitchFamily="34" charset="0"/>
              </a:rPr>
              <a:t>Pourquoi </a:t>
            </a:r>
            <a:r>
              <a:rPr lang="fr-FR" sz="2800" b="1" u="sng" dirty="0">
                <a:solidFill>
                  <a:srgbClr val="002060"/>
                </a:solidFill>
                <a:latin typeface="Arial" panose="020B0604020202020204" pitchFamily="34" charset="0"/>
                <a:cs typeface="Arial" panose="020B0604020202020204" pitchFamily="34" charset="0"/>
              </a:rPr>
              <a:t>cette évaluation?</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Généralement, l'évaluation des </a:t>
            </a:r>
            <a:r>
              <a:rPr lang="fr-FR" sz="2800" dirty="0" smtClean="0">
                <a:solidFill>
                  <a:srgbClr val="002060"/>
                </a:solidFill>
                <a:latin typeface="Arial" panose="020B0604020202020204" pitchFamily="34" charset="0"/>
                <a:cs typeface="Arial" panose="020B0604020202020204" pitchFamily="34" charset="0"/>
              </a:rPr>
              <a:t>droits </a:t>
            </a:r>
            <a:r>
              <a:rPr lang="fr-FR" sz="2800" dirty="0">
                <a:solidFill>
                  <a:srgbClr val="002060"/>
                </a:solidFill>
                <a:latin typeface="Arial" panose="020B0604020202020204" pitchFamily="34" charset="0"/>
                <a:cs typeface="Arial" panose="020B0604020202020204" pitchFamily="34" charset="0"/>
              </a:rPr>
              <a:t>de </a:t>
            </a:r>
            <a:r>
              <a:rPr lang="fr-FR" sz="2800" dirty="0" smtClean="0">
                <a:solidFill>
                  <a:srgbClr val="002060"/>
                </a:solidFill>
                <a:latin typeface="Arial" panose="020B0604020202020204" pitchFamily="34" charset="0"/>
                <a:cs typeface="Arial" panose="020B0604020202020204" pitchFamily="34" charset="0"/>
              </a:rPr>
              <a:t>propriété </a:t>
            </a:r>
            <a:r>
              <a:rPr lang="fr-FR" sz="2800" dirty="0">
                <a:solidFill>
                  <a:srgbClr val="002060"/>
                </a:solidFill>
                <a:latin typeface="Arial" panose="020B0604020202020204" pitchFamily="34" charset="0"/>
                <a:cs typeface="Arial" panose="020B0604020202020204" pitchFamily="34" charset="0"/>
              </a:rPr>
              <a:t>industrielle est réalisée pour les mêmes raisons que les audits de propriété industrielle. Il s’agit entre autres des raisons suivantes:</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Vous êtes sur le point de conclure un contrat incluant la vente, la licence ou la franchise d'un ou </a:t>
            </a:r>
            <a:r>
              <a:rPr lang="fr-FR" sz="2800" dirty="0" smtClean="0">
                <a:solidFill>
                  <a:srgbClr val="002060"/>
                </a:solidFill>
                <a:latin typeface="Arial" panose="020B0604020202020204" pitchFamily="34" charset="0"/>
                <a:cs typeface="Arial" panose="020B0604020202020204" pitchFamily="34" charset="0"/>
              </a:rPr>
              <a:t>de plusieurs </a:t>
            </a:r>
            <a:r>
              <a:rPr lang="fr-FR" sz="2800" dirty="0">
                <a:solidFill>
                  <a:srgbClr val="002060"/>
                </a:solidFill>
                <a:latin typeface="Arial" panose="020B0604020202020204" pitchFamily="34" charset="0"/>
                <a:cs typeface="Arial" panose="020B0604020202020204" pitchFamily="34" charset="0"/>
              </a:rPr>
              <a:t>droits de propriété industrielle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787009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568952" cy="5555367"/>
          </a:xfrm>
          <a:prstGeom prst="rect">
            <a:avLst/>
          </a:prstGeom>
        </p:spPr>
        <p:txBody>
          <a:bodyPr wrap="square">
            <a:spAutoFit/>
          </a:bodyPr>
          <a:lstStyle/>
          <a:p>
            <a:pPr algn="just"/>
            <a:endParaRPr lang="fr-FR" sz="1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Vous </a:t>
            </a:r>
            <a:r>
              <a:rPr lang="fr-FR" sz="2800" dirty="0">
                <a:solidFill>
                  <a:srgbClr val="002060"/>
                </a:solidFill>
                <a:latin typeface="Arial" panose="020B0604020202020204" pitchFamily="34" charset="0"/>
                <a:cs typeface="Arial" panose="020B0604020202020204" pitchFamily="34" charset="0"/>
              </a:rPr>
              <a:t>êtes impliqué dans un litige portant sur des droits de propriété intellectuelle et vous devez évaluer le montant des </a:t>
            </a:r>
            <a:r>
              <a:rPr lang="fr-FR" sz="2800" dirty="0" smtClean="0">
                <a:solidFill>
                  <a:srgbClr val="002060"/>
                </a:solidFill>
                <a:latin typeface="Arial" panose="020B0604020202020204" pitchFamily="34" charset="0"/>
                <a:cs typeface="Arial" panose="020B0604020202020204" pitchFamily="34" charset="0"/>
              </a:rPr>
              <a:t>dommages et intérêts.</a:t>
            </a:r>
          </a:p>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En cas de faillite d'une entreprise, il peut être nécessaire de calculer la valeur de tous les actifs en liquidation, y compris les actifs incorporels.</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Vous souhaitez utiliser vos droits de propriété industrielle comme garantie pour obtenir un prêt bancaire.</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a:solidFill>
                  <a:srgbClr val="002060"/>
                </a:solidFill>
                <a:latin typeface="Arial" panose="020B0604020202020204" pitchFamily="34" charset="0"/>
                <a:cs typeface="Arial" panose="020B0604020202020204" pitchFamily="34" charset="0"/>
              </a:rPr>
              <a:t>Vous cherchez à attirer des investisseurs et devez prouver la valeur et la solidité de votre entreprise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006295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052736"/>
            <a:ext cx="7920880" cy="5093702"/>
          </a:xfrm>
          <a:prstGeom prst="rect">
            <a:avLst/>
          </a:prstGeom>
        </p:spPr>
        <p:txBody>
          <a:bodyPr wrap="square">
            <a:spAutoFit/>
          </a:bodyPr>
          <a:lstStyle/>
          <a:p>
            <a:pPr algn="just"/>
            <a:endParaRPr lang="fr-FR" sz="1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ü"/>
            </a:pPr>
            <a:r>
              <a:rPr lang="fr-FR" sz="2800" dirty="0" smtClean="0">
                <a:solidFill>
                  <a:srgbClr val="002060"/>
                </a:solidFill>
                <a:latin typeface="Arial" panose="020B0604020202020204" pitchFamily="34" charset="0"/>
                <a:cs typeface="Arial" panose="020B0604020202020204" pitchFamily="34" charset="0"/>
              </a:rPr>
              <a:t>Vous </a:t>
            </a:r>
            <a:r>
              <a:rPr lang="fr-FR" sz="2800" dirty="0">
                <a:solidFill>
                  <a:srgbClr val="002060"/>
                </a:solidFill>
                <a:latin typeface="Arial" panose="020B0604020202020204" pitchFamily="34" charset="0"/>
                <a:cs typeface="Arial" panose="020B0604020202020204" pitchFamily="34" charset="0"/>
              </a:rPr>
              <a:t>êtes impliqué dans une fusion-acquisition, une cession d'actifs, une </a:t>
            </a:r>
            <a:r>
              <a:rPr lang="fr-FR" sz="2800" dirty="0" smtClean="0">
                <a:solidFill>
                  <a:srgbClr val="002060"/>
                </a:solidFill>
                <a:latin typeface="Arial" panose="020B0604020202020204" pitchFamily="34" charset="0"/>
                <a:cs typeface="Arial" panose="020B0604020202020204" pitchFamily="34" charset="0"/>
              </a:rPr>
              <a:t>scission, une </a:t>
            </a:r>
            <a:r>
              <a:rPr lang="fr-FR" sz="2800" dirty="0">
                <a:solidFill>
                  <a:srgbClr val="002060"/>
                </a:solidFill>
                <a:latin typeface="Arial" panose="020B0604020202020204" pitchFamily="34" charset="0"/>
                <a:cs typeface="Arial" panose="020B0604020202020204" pitchFamily="34" charset="0"/>
              </a:rPr>
              <a:t>coentreprise, une alliance stratégique etc</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200" dirty="0" smtClean="0">
              <a:solidFill>
                <a:srgbClr val="002060"/>
              </a:solidFill>
              <a:latin typeface="Arial" panose="020B0604020202020204" pitchFamily="34" charset="0"/>
              <a:cs typeface="Arial" panose="020B0604020202020204" pitchFamily="34" charset="0"/>
            </a:endParaRP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Une fois </a:t>
            </a:r>
            <a:r>
              <a:rPr lang="fr-FR" sz="2800" dirty="0" smtClean="0">
                <a:solidFill>
                  <a:srgbClr val="002060"/>
                </a:solidFill>
                <a:latin typeface="Arial" panose="020B0604020202020204" pitchFamily="34" charset="0"/>
                <a:cs typeface="Arial" panose="020B0604020202020204" pitchFamily="34" charset="0"/>
              </a:rPr>
              <a:t>que toutes </a:t>
            </a:r>
            <a:r>
              <a:rPr lang="fr-FR" sz="2800" dirty="0">
                <a:solidFill>
                  <a:srgbClr val="002060"/>
                </a:solidFill>
                <a:latin typeface="Arial" panose="020B0604020202020204" pitchFamily="34" charset="0"/>
                <a:cs typeface="Arial" panose="020B0604020202020204" pitchFamily="34" charset="0"/>
              </a:rPr>
              <a:t>ces étapes ci-dessus décrites ont été effectuées, vous pouvez maintenant vous engager dans la commercialisation de vos droits de propriété industrielle.</a:t>
            </a:r>
          </a:p>
          <a:p>
            <a:pPr algn="just"/>
            <a:endParaRPr lang="fr-FR" sz="2000" dirty="0">
              <a:solidFill>
                <a:srgbClr val="002060"/>
              </a:solidFill>
              <a:latin typeface="Arial" panose="020B0604020202020204" pitchFamily="34" charset="0"/>
              <a:cs typeface="Arial" panose="020B0604020202020204" pitchFamily="34" charset="0"/>
            </a:endParaRPr>
          </a:p>
          <a:p>
            <a:pPr algn="ctr"/>
            <a:r>
              <a:rPr lang="fr-FR" sz="2800" dirty="0">
                <a:solidFill>
                  <a:srgbClr val="00206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52195569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476672"/>
            <a:ext cx="8424936" cy="6278642"/>
          </a:xfrm>
          <a:prstGeom prst="rect">
            <a:avLst/>
          </a:prstGeom>
        </p:spPr>
        <p:txBody>
          <a:bodyPr wrap="square">
            <a:spAutoFit/>
          </a:bodyPr>
          <a:lstStyle/>
          <a:p>
            <a:pPr lvl="0" algn="ctr"/>
            <a:r>
              <a:rPr lang="fr-FR" sz="2800" b="1" u="sng" dirty="0">
                <a:solidFill>
                  <a:srgbClr val="002060"/>
                </a:solidFill>
                <a:latin typeface="Arial" panose="020B0604020202020204" pitchFamily="34" charset="0"/>
                <a:cs typeface="Arial" panose="020B0604020202020204" pitchFamily="34" charset="0"/>
              </a:rPr>
              <a:t>VI / LES DIFFÉRENTS ACCORDS CONTRACTUELS DE LA COMMERCIALISATION DES DROITS </a:t>
            </a:r>
            <a:r>
              <a:rPr lang="fr-FR" sz="2800" b="1" u="sng" dirty="0" smtClean="0">
                <a:solidFill>
                  <a:srgbClr val="002060"/>
                </a:solidFill>
                <a:latin typeface="Arial" panose="020B0604020202020204" pitchFamily="34" charset="0"/>
                <a:cs typeface="Arial" panose="020B0604020202020204" pitchFamily="34" charset="0"/>
              </a:rPr>
              <a:t>DE </a:t>
            </a:r>
            <a:r>
              <a:rPr lang="fr-FR" sz="2800" b="1" u="sng" dirty="0">
                <a:solidFill>
                  <a:srgbClr val="002060"/>
                </a:solidFill>
                <a:latin typeface="Arial" panose="020B0604020202020204" pitchFamily="34" charset="0"/>
                <a:cs typeface="Arial" panose="020B0604020202020204" pitchFamily="34" charset="0"/>
              </a:rPr>
              <a:t>PROPRIÉTÉ INDUSTRIELLE</a:t>
            </a:r>
          </a:p>
          <a:p>
            <a:pPr lvl="0" algn="ctr"/>
            <a:endParaRPr lang="fr-FR" sz="1400" b="1" u="sng" dirty="0" smtClean="0">
              <a:solidFill>
                <a:srgbClr val="002060"/>
              </a:solidFill>
              <a:latin typeface="Arial" panose="020B0604020202020204" pitchFamily="34" charset="0"/>
              <a:cs typeface="Arial" panose="020B0604020202020204" pitchFamily="34" charset="0"/>
            </a:endParaRPr>
          </a:p>
          <a:p>
            <a:pPr lvl="0" algn="ctr"/>
            <a:endParaRPr lang="fr-FR" sz="1400" b="1" u="sng" dirty="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Maintenant que vous avez découvert les étapes préliminaires à la commercialisation de vos droits               de propriété industrielle, il est temps de réfléchir à la manière de les monétiser.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400" dirty="0">
              <a:solidFill>
                <a:srgbClr val="002060"/>
              </a:solidFill>
              <a:latin typeface="Arial" panose="020B0604020202020204" pitchFamily="34" charset="0"/>
              <a:cs typeface="Arial" panose="020B0604020202020204" pitchFamily="34" charset="0"/>
            </a:endParaRPr>
          </a:p>
          <a:p>
            <a:pPr algn="just"/>
            <a:endParaRPr lang="fr-FR" sz="10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Nous présenterons ici les différents accords contractuels que vous pouvez utiliser pour maximiser les profits de votre entreprise en commercialisant stratégiquement vos droits de propriété industrielle</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53865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476672"/>
            <a:ext cx="8784976" cy="6186309"/>
          </a:xfrm>
          <a:prstGeom prst="rect">
            <a:avLst/>
          </a:prstGeom>
        </p:spPr>
        <p:txBody>
          <a:bodyPr wrap="square">
            <a:spAutoFit/>
          </a:bodyPr>
          <a:lstStyle/>
          <a:p>
            <a:pPr lvl="0" algn="ct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fr-FR" altLang="fr-FR" sz="2800" b="1" u="sng"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I </a:t>
            </a:r>
            <a:r>
              <a:rPr lang="fr-FR" altLang="fr-FR" sz="28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 INTRODUCTION</a:t>
            </a:r>
          </a:p>
          <a:p>
            <a:pPr lvl="0" algn="ct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000"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7200" lvl="0" indent="-457200" algn="just" eaLnBrk="0" fontAlgn="base" hangingPunct="0">
              <a:spcBef>
                <a:spcPct val="0"/>
              </a:spcBef>
              <a:spcAft>
                <a:spcPct val="0"/>
              </a:spcAft>
              <a:buFont typeface="Wingdings" panose="05000000000000000000" pitchFamily="2" charset="2"/>
              <a:buChar char="q"/>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Enjeu majeur pour une multitude d’entreprises de tous les secteurs, les droits de propriété industrielle offrent à l’inventeur une protection et un monopole d’exploitation temporaire sur une </a:t>
            </a: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invention ou une innovation. </a:t>
            </a:r>
            <a:endPar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00"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8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7200" lvl="0" indent="-457200" algn="just" eaLnBrk="0" fontAlgn="base" hangingPunct="0">
              <a:spcBef>
                <a:spcPct val="0"/>
              </a:spcBef>
              <a:spcAft>
                <a:spcPct val="0"/>
              </a:spcAft>
              <a:buFont typeface="Wingdings" panose="05000000000000000000" pitchFamily="2" charset="2"/>
              <a:buChar char="q"/>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Gérer efficacement, ces droits sont essentiels pour maximiser la valorisation d’une innovation et garantir une stratégie d’affaires optimale. </a:t>
            </a: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00"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8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7200" lvl="0" indent="-457200" algn="just" eaLnBrk="0" fontAlgn="base" hangingPunct="0">
              <a:spcBef>
                <a:spcPct val="0"/>
              </a:spcBef>
              <a:spcAft>
                <a:spcPct val="0"/>
              </a:spcAft>
              <a:buFont typeface="Wingdings" panose="05000000000000000000" pitchFamily="2" charset="2"/>
              <a:buChar char="q"/>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Cette gestion efficace passe </a:t>
            </a: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particulièrement par           la </a:t>
            </a: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commercialisation qui consiste à valoriser économiquement les actifs de </a:t>
            </a: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propriété industrielle, </a:t>
            </a:r>
            <a:endParaRPr lang="fr-FR" alt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263744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BDAEADB-3C7F-A8F3-D21E-6C09BBE248C0}"/>
              </a:ext>
            </a:extLst>
          </p:cNvPr>
          <p:cNvSpPr txBox="1"/>
          <p:nvPr/>
        </p:nvSpPr>
        <p:spPr>
          <a:xfrm>
            <a:off x="323528" y="332656"/>
            <a:ext cx="8424936" cy="6078587"/>
          </a:xfrm>
          <a:prstGeom prst="rect">
            <a:avLst/>
          </a:prstGeom>
          <a:noFill/>
        </p:spPr>
        <p:txBody>
          <a:bodyPr wrap="square">
            <a:spAutoFit/>
          </a:bodyPr>
          <a:lstStyle/>
          <a:p>
            <a:pPr algn="just"/>
            <a:endParaRPr lang="fr-FR" sz="100" dirty="0">
              <a:solidFill>
                <a:srgbClr val="002060"/>
              </a:solidFill>
              <a:latin typeface="Arial" panose="020B0604020202020204" pitchFamily="34" charset="0"/>
              <a:cs typeface="Arial" panose="020B0604020202020204" pitchFamily="34" charset="0"/>
            </a:endParaRPr>
          </a:p>
          <a:p>
            <a:pPr algn="just"/>
            <a:endParaRPr lang="fr-FR" sz="200" u="sng" dirty="0">
              <a:solidFill>
                <a:srgbClr val="002060"/>
              </a:solidFill>
              <a:latin typeface="Arial" panose="020B0604020202020204" pitchFamily="34" charset="0"/>
              <a:cs typeface="Arial" panose="020B0604020202020204" pitchFamily="34" charset="0"/>
            </a:endParaRPr>
          </a:p>
          <a:p>
            <a:pPr algn="just"/>
            <a:r>
              <a:rPr lang="fr-FR" sz="2800" b="1" u="sng" dirty="0">
                <a:solidFill>
                  <a:srgbClr val="002060"/>
                </a:solidFill>
                <a:latin typeface="Arial" panose="020B0604020202020204" pitchFamily="34" charset="0"/>
                <a:cs typeface="Arial" panose="020B0604020202020204" pitchFamily="34" charset="0"/>
              </a:rPr>
              <a:t>1. Accords de confidentialité </a:t>
            </a:r>
          </a:p>
          <a:p>
            <a:pPr algn="just"/>
            <a:endParaRPr lang="fr-FR" dirty="0">
              <a:solidFill>
                <a:srgbClr val="002060"/>
              </a:solidFill>
              <a:latin typeface="Arial" panose="020B0604020202020204" pitchFamily="34" charset="0"/>
              <a:cs typeface="Arial" panose="020B0604020202020204" pitchFamily="34" charset="0"/>
            </a:endParaRPr>
          </a:p>
          <a:p>
            <a:pPr algn="just"/>
            <a:r>
              <a:rPr lang="fr-FR" sz="2800" dirty="0">
                <a:solidFill>
                  <a:srgbClr val="002060"/>
                </a:solidFill>
                <a:latin typeface="Arial" panose="020B0604020202020204" pitchFamily="34" charset="0"/>
                <a:cs typeface="Arial" panose="020B0604020202020204" pitchFamily="34" charset="0"/>
              </a:rPr>
              <a:t>Pour faire affaire avec des partenaires potentiels, vous devrez leur divulguer des informations sensibles concernant vos droits de propriété </a:t>
            </a:r>
            <a:r>
              <a:rPr lang="fr-FR" sz="2800" dirty="0" smtClean="0">
                <a:solidFill>
                  <a:srgbClr val="002060"/>
                </a:solidFill>
                <a:latin typeface="Arial" panose="020B0604020202020204" pitchFamily="34" charset="0"/>
                <a:cs typeface="Arial" panose="020B0604020202020204" pitchFamily="34" charset="0"/>
              </a:rPr>
              <a:t>industrielle </a:t>
            </a:r>
            <a:r>
              <a:rPr lang="fr-FR" sz="2800" dirty="0">
                <a:solidFill>
                  <a:srgbClr val="002060"/>
                </a:solidFill>
                <a:latin typeface="Arial" panose="020B0604020202020204" pitchFamily="34" charset="0"/>
                <a:cs typeface="Arial" panose="020B0604020202020204" pitchFamily="34" charset="0"/>
              </a:rPr>
              <a:t>protégés ou à protéger, les résultats de vos recherches et développements, vos procédés de production, vos secrets commerciaux et votre savoir-faire, etc. </a:t>
            </a:r>
          </a:p>
          <a:p>
            <a:pPr algn="just"/>
            <a:endParaRPr lang="fr-FR" sz="1600" dirty="0" smtClean="0">
              <a:solidFill>
                <a:srgbClr val="002060"/>
              </a:solidFill>
              <a:latin typeface="Arial" panose="020B0604020202020204" pitchFamily="34" charset="0"/>
              <a:cs typeface="Arial" panose="020B0604020202020204" pitchFamily="34" charset="0"/>
            </a:endParaRP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Assurez-vous donc qu'il signe </a:t>
            </a:r>
            <a:r>
              <a:rPr lang="fr-FR" sz="2800" dirty="0" smtClean="0">
                <a:solidFill>
                  <a:srgbClr val="002060"/>
                </a:solidFill>
                <a:latin typeface="Arial" panose="020B0604020202020204" pitchFamily="34" charset="0"/>
                <a:cs typeface="Arial" panose="020B0604020202020204" pitchFamily="34" charset="0"/>
              </a:rPr>
              <a:t>avant, un accord </a:t>
            </a:r>
            <a:r>
              <a:rPr lang="fr-FR" sz="2800" dirty="0">
                <a:solidFill>
                  <a:srgbClr val="002060"/>
                </a:solidFill>
                <a:latin typeface="Arial" panose="020B0604020202020204" pitchFamily="34" charset="0"/>
                <a:cs typeface="Arial" panose="020B0604020202020204" pitchFamily="34" charset="0"/>
              </a:rPr>
              <a:t>de confidentialité car c’est le seul moyen de garantir que votre partenaire potentiel, </a:t>
            </a:r>
            <a:r>
              <a:rPr lang="fr-FR" sz="2800" dirty="0" smtClean="0">
                <a:solidFill>
                  <a:srgbClr val="002060"/>
                </a:solidFill>
                <a:latin typeface="Arial" panose="020B0604020202020204" pitchFamily="34" charset="0"/>
                <a:cs typeface="Arial" panose="020B0604020202020204" pitchFamily="34" charset="0"/>
              </a:rPr>
              <a:t>                      qui </a:t>
            </a:r>
            <a:r>
              <a:rPr lang="fr-FR" sz="2800" dirty="0">
                <a:solidFill>
                  <a:srgbClr val="002060"/>
                </a:solidFill>
                <a:latin typeface="Arial" panose="020B0604020202020204" pitchFamily="34" charset="0"/>
                <a:cs typeface="Arial" panose="020B0604020202020204" pitchFamily="34" charset="0"/>
              </a:rPr>
              <a:t>pourrait par la suite signer ou non l’accord </a:t>
            </a:r>
            <a:r>
              <a:rPr lang="fr-FR" sz="2800" dirty="0" smtClean="0">
                <a:solidFill>
                  <a:srgbClr val="002060"/>
                </a:solidFill>
                <a:latin typeface="Arial" panose="020B0604020202020204" pitchFamily="34" charset="0"/>
                <a:cs typeface="Arial" panose="020B0604020202020204" pitchFamily="34" charset="0"/>
              </a:rPr>
              <a:t>de</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714631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507BAB8-7A6E-931C-74EF-CEB26BE3B80D}"/>
              </a:ext>
            </a:extLst>
          </p:cNvPr>
          <p:cNvSpPr txBox="1"/>
          <p:nvPr/>
        </p:nvSpPr>
        <p:spPr>
          <a:xfrm>
            <a:off x="467544" y="908720"/>
            <a:ext cx="8352928" cy="4801314"/>
          </a:xfrm>
          <a:prstGeom prst="rect">
            <a:avLst/>
          </a:prstGeom>
          <a:noFill/>
        </p:spPr>
        <p:txBody>
          <a:bodyPr wrap="square">
            <a:spAutoFit/>
          </a:bodyPr>
          <a:lstStyle/>
          <a:p>
            <a:pPr algn="just"/>
            <a:r>
              <a:rPr lang="fr-FR" sz="2800" dirty="0">
                <a:solidFill>
                  <a:srgbClr val="002060"/>
                </a:solidFill>
                <a:latin typeface="Arial" panose="020B0604020202020204" pitchFamily="34" charset="0"/>
                <a:cs typeface="Arial" panose="020B0604020202020204" pitchFamily="34" charset="0"/>
              </a:rPr>
              <a:t>coopération </a:t>
            </a:r>
            <a:r>
              <a:rPr lang="fr-FR" sz="2800" dirty="0" smtClean="0">
                <a:solidFill>
                  <a:srgbClr val="002060"/>
                </a:solidFill>
                <a:latin typeface="Arial" panose="020B0604020202020204" pitchFamily="34" charset="0"/>
                <a:cs typeface="Arial" panose="020B0604020202020204" pitchFamily="34" charset="0"/>
              </a:rPr>
              <a:t>avec vous</a:t>
            </a:r>
            <a:r>
              <a:rPr lang="fr-FR" sz="2800" dirty="0">
                <a:solidFill>
                  <a:srgbClr val="002060"/>
                </a:solidFill>
                <a:latin typeface="Arial" panose="020B0604020202020204" pitchFamily="34" charset="0"/>
                <a:cs typeface="Arial" panose="020B0604020202020204" pitchFamily="34" charset="0"/>
              </a:rPr>
              <a:t>, ne divulgue à personne vos informations confidentielles, ou ne le fait que dans les conditions convenues avec vous</a:t>
            </a:r>
            <a:r>
              <a:rPr lang="fr-FR" sz="2800" dirty="0" smtClean="0">
                <a:solidFill>
                  <a:srgbClr val="002060"/>
                </a:solidFill>
                <a:latin typeface="Arial" panose="020B0604020202020204" pitchFamily="34" charset="0"/>
                <a:cs typeface="Arial" panose="020B0604020202020204" pitchFamily="34" charset="0"/>
              </a:rPr>
              <a:t>.</a:t>
            </a:r>
            <a:endParaRPr lang="fr-FR" dirty="0" smtClean="0">
              <a:solidFill>
                <a:srgbClr val="002060"/>
              </a:solidFill>
              <a:latin typeface="Arial" panose="020B0604020202020204" pitchFamily="34" charset="0"/>
              <a:cs typeface="Arial" panose="020B0604020202020204" pitchFamily="34" charset="0"/>
            </a:endParaRPr>
          </a:p>
          <a:p>
            <a:pPr algn="just"/>
            <a:endParaRPr lang="fr-FR" dirty="0" smtClean="0">
              <a:solidFill>
                <a:srgbClr val="002060"/>
              </a:solidFill>
              <a:latin typeface="Arial" panose="020B0604020202020204" pitchFamily="34" charset="0"/>
              <a:cs typeface="Arial" panose="020B0604020202020204" pitchFamily="34" charset="0"/>
            </a:endParaRPr>
          </a:p>
          <a:p>
            <a:pPr algn="just"/>
            <a:endParaRPr lang="fr-FR" sz="8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Veuillez noter que certaines informations, si elles sont divulguées sans votre autorisation, peuvent être fatales pour votre entreprise.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28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Par conséquent, n'oubliez pas que la signature d'un accord de confidentialité est une affaire sérieuse et vivement recommandé</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09338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052736"/>
            <a:ext cx="8568952" cy="5016758"/>
          </a:xfrm>
          <a:prstGeom prst="rect">
            <a:avLst/>
          </a:prstGeom>
        </p:spPr>
        <p:txBody>
          <a:bodyPr wrap="square">
            <a:spAutoFit/>
          </a:bodyPr>
          <a:lstStyle/>
          <a:p>
            <a:pPr algn="just"/>
            <a:r>
              <a:rPr lang="fr-FR" sz="2800" b="1" u="sng" dirty="0" smtClean="0">
                <a:solidFill>
                  <a:srgbClr val="002060"/>
                </a:solidFill>
                <a:latin typeface="Arial" panose="020B0604020202020204" pitchFamily="34" charset="0"/>
                <a:cs typeface="Arial" panose="020B0604020202020204" pitchFamily="34" charset="0"/>
              </a:rPr>
              <a:t>2</a:t>
            </a:r>
            <a:r>
              <a:rPr lang="fr-FR" sz="2800" b="1" u="sng" dirty="0">
                <a:solidFill>
                  <a:srgbClr val="002060"/>
                </a:solidFill>
                <a:latin typeface="Arial" panose="020B0604020202020204" pitchFamily="34" charset="0"/>
                <a:cs typeface="Arial" panose="020B0604020202020204" pitchFamily="34" charset="0"/>
              </a:rPr>
              <a:t>. Contrat de cession</a:t>
            </a:r>
            <a:endParaRPr lang="fr-FR" sz="2800" dirty="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Une cession est une forme de vente directe de propriété intellectuelle par laquelle le titulaire transfère ses droits à une autre entreprise en échange d’une contrepartie financière. </a:t>
            </a:r>
          </a:p>
          <a:p>
            <a:pPr algn="just"/>
            <a:endParaRPr lang="fr-FR" dirty="0" smtClean="0">
              <a:solidFill>
                <a:srgbClr val="002060"/>
              </a:solidFill>
              <a:latin typeface="Arial" panose="020B0604020202020204" pitchFamily="34" charset="0"/>
              <a:cs typeface="Arial" panose="020B0604020202020204" pitchFamily="34" charset="0"/>
            </a:endParaRPr>
          </a:p>
          <a:p>
            <a:pPr algn="just"/>
            <a:endParaRPr lang="fr-FR"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Il </a:t>
            </a:r>
            <a:r>
              <a:rPr lang="fr-FR" sz="2800" dirty="0">
                <a:solidFill>
                  <a:srgbClr val="002060"/>
                </a:solidFill>
                <a:latin typeface="Arial" panose="020B0604020202020204" pitchFamily="34" charset="0"/>
                <a:cs typeface="Arial" panose="020B0604020202020204" pitchFamily="34" charset="0"/>
              </a:rPr>
              <a:t>s'agit d'un instrument juridique qui transfère la propriété intellectuelle en totalité ou en partie d'une personne à une autre et </a:t>
            </a:r>
            <a:r>
              <a:rPr lang="fr-FR" sz="2800" dirty="0" smtClean="0">
                <a:solidFill>
                  <a:srgbClr val="002060"/>
                </a:solidFill>
                <a:latin typeface="Arial" panose="020B0604020202020204" pitchFamily="34" charset="0"/>
                <a:cs typeface="Arial" panose="020B0604020202020204" pitchFamily="34" charset="0"/>
              </a:rPr>
              <a:t>cela doit </a:t>
            </a:r>
            <a:r>
              <a:rPr lang="fr-FR" sz="2800" dirty="0">
                <a:solidFill>
                  <a:srgbClr val="002060"/>
                </a:solidFill>
                <a:latin typeface="Arial" panose="020B0604020202020204" pitchFamily="34" charset="0"/>
                <a:cs typeface="Arial" panose="020B0604020202020204" pitchFamily="34" charset="0"/>
              </a:rPr>
              <a:t>être </a:t>
            </a:r>
            <a:r>
              <a:rPr lang="fr-FR" sz="2800" dirty="0" smtClean="0">
                <a:solidFill>
                  <a:srgbClr val="002060"/>
                </a:solidFill>
                <a:latin typeface="Arial" panose="020B0604020202020204" pitchFamily="34" charset="0"/>
                <a:cs typeface="Arial" panose="020B0604020202020204" pitchFamily="34" charset="0"/>
              </a:rPr>
              <a:t>formalisé </a:t>
            </a:r>
            <a:r>
              <a:rPr lang="fr-FR" sz="2800" dirty="0">
                <a:solidFill>
                  <a:srgbClr val="002060"/>
                </a:solidFill>
                <a:latin typeface="Arial" panose="020B0604020202020204" pitchFamily="34" charset="0"/>
                <a:cs typeface="Arial" panose="020B0604020202020204" pitchFamily="34" charset="0"/>
              </a:rPr>
              <a:t>par écrit, au moyen d'un contrat légal. </a:t>
            </a:r>
            <a:endParaRPr lang="fr-FR" sz="2700" kern="1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2971033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50B9330-8E61-D7EE-EB17-839434A75FEF}"/>
              </a:ext>
            </a:extLst>
          </p:cNvPr>
          <p:cNvSpPr txBox="1"/>
          <p:nvPr/>
        </p:nvSpPr>
        <p:spPr>
          <a:xfrm>
            <a:off x="467544" y="908720"/>
            <a:ext cx="8280920" cy="2883738"/>
          </a:xfrm>
          <a:prstGeom prst="rect">
            <a:avLst/>
          </a:prstGeom>
          <a:noFill/>
        </p:spPr>
        <p:txBody>
          <a:bodyPr wrap="square">
            <a:spAutoFit/>
          </a:bodyPr>
          <a:lstStyle/>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Sans document écrit, de nombreux </a:t>
            </a:r>
            <a:r>
              <a:rPr lang="fr-FR" sz="2800" dirty="0" smtClean="0">
                <a:solidFill>
                  <a:srgbClr val="002060"/>
                </a:solidFill>
                <a:latin typeface="Arial" panose="020B0604020202020204" pitchFamily="34" charset="0"/>
                <a:cs typeface="Arial" panose="020B0604020202020204" pitchFamily="34" charset="0"/>
              </a:rPr>
              <a:t>droits de propriété intellectuelle </a:t>
            </a:r>
            <a:r>
              <a:rPr lang="fr-FR" sz="2800" dirty="0">
                <a:solidFill>
                  <a:srgbClr val="002060"/>
                </a:solidFill>
                <a:latin typeface="Arial" panose="020B0604020202020204" pitchFamily="34" charset="0"/>
                <a:cs typeface="Arial" panose="020B0604020202020204" pitchFamily="34" charset="0"/>
              </a:rPr>
              <a:t>ne peuvent être transférés légalement.</a:t>
            </a:r>
          </a:p>
          <a:p>
            <a:r>
              <a:rPr lang="fr-FR" sz="2800" dirty="0"/>
              <a:t> </a:t>
            </a:r>
          </a:p>
          <a:p>
            <a:pPr lvl="0" algn="just">
              <a:lnSpc>
                <a:spcPct val="107000"/>
              </a:lnSpc>
              <a:spcAft>
                <a:spcPts val="1500"/>
              </a:spcAft>
            </a:pPr>
            <a:endParaRPr lang="fr-FR" sz="2700" kern="1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R="0" lvl="0" algn="just" defTabSz="914400" rtl="0" eaLnBrk="1" fontAlgn="auto" latinLnBrk="0" hangingPunct="1">
              <a:spcBef>
                <a:spcPts val="0"/>
              </a:spcBef>
              <a:spcAft>
                <a:spcPts val="1500"/>
              </a:spcAft>
              <a:buClrTx/>
              <a:buSzTx/>
              <a:tabLst/>
              <a:defRPr/>
            </a:pPr>
            <a:endParaRPr kumimoji="0" lang="fr-FR" sz="2800" b="0" i="0" u="none" strike="noStrike" kern="100" cap="none" spc="0" normalizeH="0" baseline="0" noProof="0" dirty="0">
              <a:ln>
                <a:noFill/>
              </a:ln>
              <a:solidFill>
                <a:srgbClr val="002060"/>
              </a:solidFill>
              <a:effectLst/>
              <a:uLnTx/>
              <a:uFillTx/>
              <a:latin typeface="Arial" panose="020B0604020202020204" pitchFamily="34" charset="0"/>
              <a:ea typeface="Calibri" panose="020F0502020204030204" pitchFamily="34" charset="0"/>
              <a:cs typeface="Arial" panose="020B0604020202020204" pitchFamily="34" charset="0"/>
            </a:endParaRPr>
          </a:p>
        </p:txBody>
      </p:sp>
      <p:pic>
        <p:nvPicPr>
          <p:cNvPr id="4" name="Image 3" descr="https://fs.uit.ac.ma/wp-content/uploads/2021/01/brevet-new-1.jpg"/>
          <p:cNvPicPr/>
          <p:nvPr/>
        </p:nvPicPr>
        <p:blipFill>
          <a:blip r:embed="rId2">
            <a:extLst>
              <a:ext uri="{28A0092B-C50C-407E-A947-70E740481C1C}">
                <a14:useLocalDpi xmlns:a14="http://schemas.microsoft.com/office/drawing/2010/main" val="0"/>
              </a:ext>
            </a:extLst>
          </a:blip>
          <a:srcRect/>
          <a:stretch>
            <a:fillRect/>
          </a:stretch>
        </p:blipFill>
        <p:spPr bwMode="auto">
          <a:xfrm>
            <a:off x="611560" y="2636912"/>
            <a:ext cx="7848872" cy="3829422"/>
          </a:xfrm>
          <a:prstGeom prst="rect">
            <a:avLst/>
          </a:prstGeom>
          <a:noFill/>
          <a:ln>
            <a:noFill/>
          </a:ln>
        </p:spPr>
      </p:pic>
    </p:spTree>
    <p:extLst>
      <p:ext uri="{BB962C8B-B14F-4D97-AF65-F5344CB8AC3E}">
        <p14:creationId xmlns:p14="http://schemas.microsoft.com/office/powerpoint/2010/main" val="218922922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20688"/>
            <a:ext cx="8568952" cy="5816977"/>
          </a:xfrm>
          <a:prstGeom prst="rect">
            <a:avLst/>
          </a:prstGeom>
        </p:spPr>
        <p:txBody>
          <a:bodyPr wrap="square">
            <a:spAutoFit/>
          </a:bodyPr>
          <a:lstStyle/>
          <a:p>
            <a:pPr algn="just"/>
            <a:r>
              <a:rPr lang="fr-FR" sz="2800" b="1" u="sng" dirty="0" smtClean="0">
                <a:solidFill>
                  <a:srgbClr val="002060"/>
                </a:solidFill>
                <a:latin typeface="Arial" panose="020B0604020202020204" pitchFamily="34" charset="0"/>
                <a:cs typeface="Arial" panose="020B0604020202020204" pitchFamily="34" charset="0"/>
              </a:rPr>
              <a:t>3. Contrat </a:t>
            </a:r>
            <a:r>
              <a:rPr lang="fr-FR" sz="2800" b="1" u="sng" dirty="0">
                <a:solidFill>
                  <a:srgbClr val="002060"/>
                </a:solidFill>
                <a:latin typeface="Arial" panose="020B0604020202020204" pitchFamily="34" charset="0"/>
                <a:cs typeface="Arial" panose="020B0604020202020204" pitchFamily="34" charset="0"/>
              </a:rPr>
              <a:t>de licence</a:t>
            </a:r>
            <a:r>
              <a:rPr lang="fr-FR" sz="2800" dirty="0">
                <a:solidFill>
                  <a:srgbClr val="002060"/>
                </a:solidFill>
                <a:latin typeface="Arial" panose="020B0604020202020204" pitchFamily="34" charset="0"/>
                <a:cs typeface="Arial" panose="020B0604020202020204" pitchFamily="34" charset="0"/>
              </a:rPr>
              <a:t> </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licence est un processus par lequel le titulaire d'un droit de PI autorise des tiers à utiliser ses actifs de PI pendant une durée déterminée, sur un territoire particulier et selon des conditions convenues entre les deux parties et stipulées dans un contrat qui est le contrat de licence.</a:t>
            </a:r>
          </a:p>
          <a:p>
            <a:pPr algn="just"/>
            <a:endParaRPr lang="fr-FR" sz="20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Ce qui est intéressant ici, c’est que vos droits de PI peuvent être concédés sous licence à un nombre illimité de personnes dans différentes zones géographiques simultanément. Imaginez les revenus </a:t>
            </a:r>
            <a:r>
              <a:rPr lang="fr-FR" sz="2800" dirty="0" smtClean="0">
                <a:solidFill>
                  <a:srgbClr val="002060"/>
                </a:solidFill>
                <a:latin typeface="Arial" panose="020B0604020202020204" pitchFamily="34" charset="0"/>
                <a:cs typeface="Arial" panose="020B0604020202020204" pitchFamily="34" charset="0"/>
              </a:rPr>
              <a:t>potentiels!</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704051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0511" y="404664"/>
            <a:ext cx="8568952" cy="6463308"/>
          </a:xfrm>
          <a:prstGeom prst="rect">
            <a:avLst/>
          </a:prstGeom>
        </p:spPr>
        <p:txBody>
          <a:bodyPr wrap="square">
            <a:spAutoFit/>
          </a:bodyPr>
          <a:lstStyle/>
          <a:p>
            <a:pPr lvl="0" algn="just">
              <a:tabLst>
                <a:tab pos="457200" algn="l"/>
              </a:tabLst>
            </a:pPr>
            <a:endParaRPr lang="fr-FR" sz="300" dirty="0" smtClean="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La licence est l'un des moyens les plus courants de commercialiser </a:t>
            </a:r>
            <a:r>
              <a:rPr lang="fr-FR" sz="2800" dirty="0" smtClean="0">
                <a:solidFill>
                  <a:srgbClr val="002060"/>
                </a:solidFill>
                <a:latin typeface="Arial" panose="020B0604020202020204" pitchFamily="34" charset="0"/>
                <a:cs typeface="Arial" panose="020B0604020202020204" pitchFamily="34" charset="0"/>
              </a:rPr>
              <a:t>les actifs </a:t>
            </a:r>
            <a:r>
              <a:rPr lang="fr-FR" sz="2800" dirty="0">
                <a:solidFill>
                  <a:srgbClr val="002060"/>
                </a:solidFill>
                <a:latin typeface="Arial" panose="020B0604020202020204" pitchFamily="34" charset="0"/>
                <a:cs typeface="Arial" panose="020B0604020202020204" pitchFamily="34" charset="0"/>
              </a:rPr>
              <a:t>de PI et d'en tirer des </a:t>
            </a:r>
            <a:r>
              <a:rPr lang="fr-FR" sz="2800" dirty="0" smtClean="0">
                <a:solidFill>
                  <a:srgbClr val="002060"/>
                </a:solidFill>
                <a:latin typeface="Arial" panose="020B0604020202020204" pitchFamily="34" charset="0"/>
                <a:cs typeface="Arial" panose="020B0604020202020204" pitchFamily="34" charset="0"/>
              </a:rPr>
              <a:t>revenus importants. </a:t>
            </a:r>
          </a:p>
          <a:p>
            <a:pPr algn="just"/>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2800" b="1" u="sng" dirty="0" smtClean="0">
              <a:solidFill>
                <a:srgbClr val="002060"/>
              </a:solidFill>
              <a:latin typeface="Arial" panose="020B0604020202020204" pitchFamily="34" charset="0"/>
              <a:cs typeface="Arial" panose="020B0604020202020204" pitchFamily="34" charset="0"/>
            </a:endParaRPr>
          </a:p>
          <a:p>
            <a:pPr lvl="0" algn="just">
              <a:spcAft>
                <a:spcPts val="1800"/>
              </a:spcAft>
              <a:defRPr/>
            </a:pPr>
            <a:endParaRPr lang="fr-FR" sz="2800" b="1" u="sng" dirty="0" smtClean="0">
              <a:solidFill>
                <a:srgbClr val="002060"/>
              </a:solidFill>
              <a:latin typeface="Arial" panose="020B0604020202020204" pitchFamily="34" charset="0"/>
              <a:cs typeface="Arial" panose="020B0604020202020204" pitchFamily="34" charset="0"/>
            </a:endParaRPr>
          </a:p>
          <a:p>
            <a:pPr lvl="0" algn="just">
              <a:spcAft>
                <a:spcPts val="1800"/>
              </a:spcAft>
              <a:defRPr/>
            </a:pPr>
            <a:endParaRPr lang="fr-FR" sz="2800" b="1" u="sng" dirty="0">
              <a:solidFill>
                <a:srgbClr val="002060"/>
              </a:solidFill>
              <a:latin typeface="Arial" panose="020B0604020202020204" pitchFamily="34" charset="0"/>
              <a:cs typeface="Arial" panose="020B0604020202020204" pitchFamily="34" charset="0"/>
            </a:endParaRPr>
          </a:p>
          <a:p>
            <a:pPr lvl="0" algn="just">
              <a:spcAft>
                <a:spcPts val="1800"/>
              </a:spcAft>
              <a:defRPr/>
            </a:pPr>
            <a:endParaRPr lang="fr-FR" sz="2800" b="1" u="sng" dirty="0" smtClean="0">
              <a:solidFill>
                <a:srgbClr val="002060"/>
              </a:solidFill>
              <a:latin typeface="Arial" panose="020B0604020202020204" pitchFamily="34" charset="0"/>
              <a:cs typeface="Arial" panose="020B0604020202020204" pitchFamily="34" charset="0"/>
            </a:endParaRPr>
          </a:p>
          <a:p>
            <a:pPr lvl="0" algn="just">
              <a:spcAft>
                <a:spcPts val="1800"/>
              </a:spcAft>
              <a:defRPr/>
            </a:pPr>
            <a:endParaRPr lang="fr-FR" sz="800" b="1" u="sng" dirty="0" smtClean="0">
              <a:solidFill>
                <a:srgbClr val="002060"/>
              </a:solidFill>
              <a:latin typeface="Arial" panose="020B0604020202020204" pitchFamily="34" charset="0"/>
              <a:cs typeface="Arial" panose="020B0604020202020204" pitchFamily="34" charset="0"/>
            </a:endParaRPr>
          </a:p>
          <a:p>
            <a:pPr lvl="0" algn="just">
              <a:spcAft>
                <a:spcPts val="1800"/>
              </a:spcAft>
              <a:defRPr/>
            </a:pPr>
            <a:endParaRPr lang="fr-FR" sz="800" b="1" u="sng" dirty="0">
              <a:solidFill>
                <a:srgbClr val="002060"/>
              </a:solidFill>
              <a:latin typeface="Arial" panose="020B0604020202020204" pitchFamily="34" charset="0"/>
              <a:cs typeface="Arial" panose="020B0604020202020204" pitchFamily="34" charset="0"/>
            </a:endParaRPr>
          </a:p>
          <a:p>
            <a:pPr lvl="0" algn="just">
              <a:spcAft>
                <a:spcPts val="1800"/>
              </a:spcAft>
              <a:defRPr/>
            </a:pPr>
            <a:r>
              <a:rPr lang="fr-FR" sz="1300" b="1" i="1" dirty="0" smtClean="0">
                <a:solidFill>
                  <a:srgbClr val="002060"/>
                </a:solidFill>
                <a:latin typeface="Arial" panose="020B0604020202020204" pitchFamily="34" charset="0"/>
                <a:cs typeface="Arial" panose="020B0604020202020204" pitchFamily="34" charset="0"/>
              </a:rPr>
              <a:t>L'entreprise COCA COLA </a:t>
            </a:r>
            <a:r>
              <a:rPr lang="fr-FR" sz="1300" b="1" i="1" dirty="0">
                <a:solidFill>
                  <a:srgbClr val="002060"/>
                </a:solidFill>
                <a:latin typeface="Arial" panose="020B0604020202020204" pitchFamily="34" charset="0"/>
                <a:cs typeface="Arial" panose="020B0604020202020204" pitchFamily="34" charset="0"/>
              </a:rPr>
              <a:t>a </a:t>
            </a:r>
            <a:r>
              <a:rPr lang="fr-FR" sz="1300" b="1" i="1" dirty="0" smtClean="0">
                <a:solidFill>
                  <a:srgbClr val="002060"/>
                </a:solidFill>
                <a:latin typeface="Arial" panose="020B0604020202020204" pitchFamily="34" charset="0"/>
                <a:cs typeface="Arial" panose="020B0604020202020204" pitchFamily="34" charset="0"/>
              </a:rPr>
              <a:t>atteint un succès à l’échelle mondiale</a:t>
            </a:r>
            <a:r>
              <a:rPr lang="fr-FR" sz="1300" b="1" i="1" dirty="0">
                <a:solidFill>
                  <a:srgbClr val="002060"/>
                </a:solidFill>
                <a:latin typeface="Arial" panose="020B0604020202020204" pitchFamily="34" charset="0"/>
                <a:cs typeface="Arial" panose="020B0604020202020204" pitchFamily="34" charset="0"/>
              </a:rPr>
              <a:t> </a:t>
            </a:r>
            <a:r>
              <a:rPr lang="fr-FR" sz="1300" b="1" i="1" dirty="0" smtClean="0">
                <a:solidFill>
                  <a:srgbClr val="002060"/>
                </a:solidFill>
                <a:latin typeface="Arial" panose="020B0604020202020204" pitchFamily="34" charset="0"/>
                <a:cs typeface="Arial" panose="020B0604020202020204" pitchFamily="34" charset="0"/>
              </a:rPr>
              <a:t>en </a:t>
            </a:r>
            <a:r>
              <a:rPr lang="fr-FR" sz="1300" b="1" i="1" dirty="0">
                <a:solidFill>
                  <a:srgbClr val="002060"/>
                </a:solidFill>
                <a:latin typeface="Arial" panose="020B0604020202020204" pitchFamily="34" charset="0"/>
                <a:cs typeface="Arial" panose="020B0604020202020204" pitchFamily="34" charset="0"/>
              </a:rPr>
              <a:t>poursuivant une stratégie d'expansion stratégique </a:t>
            </a:r>
            <a:r>
              <a:rPr lang="fr-FR" sz="1300" b="1" i="1" dirty="0" smtClean="0">
                <a:solidFill>
                  <a:srgbClr val="002060"/>
                </a:solidFill>
                <a:latin typeface="Arial" panose="020B0604020202020204" pitchFamily="34" charset="0"/>
                <a:cs typeface="Arial" panose="020B0604020202020204" pitchFamily="34" charset="0"/>
              </a:rPr>
              <a:t>qui </a:t>
            </a:r>
            <a:r>
              <a:rPr lang="fr-FR" sz="1300" b="1" i="1" dirty="0">
                <a:solidFill>
                  <a:srgbClr val="002060"/>
                </a:solidFill>
                <a:latin typeface="Arial" panose="020B0604020202020204" pitchFamily="34" charset="0"/>
                <a:cs typeface="Arial" panose="020B0604020202020204" pitchFamily="34" charset="0"/>
              </a:rPr>
              <a:t>est l'octroi de licences de marque, qui permet à Coca-Cola d'étendre </a:t>
            </a:r>
            <a:r>
              <a:rPr lang="fr-FR" sz="1300" b="1" i="1" dirty="0" smtClean="0">
                <a:solidFill>
                  <a:srgbClr val="002060"/>
                </a:solidFill>
                <a:latin typeface="Arial" panose="020B0604020202020204" pitchFamily="34" charset="0"/>
                <a:cs typeface="Arial" panose="020B0604020202020204" pitchFamily="34" charset="0"/>
              </a:rPr>
              <a:t>sa marque et son portefeuille de produits au-delà </a:t>
            </a:r>
            <a:r>
              <a:rPr lang="fr-FR" sz="1300" b="1" i="1" dirty="0">
                <a:solidFill>
                  <a:srgbClr val="002060"/>
                </a:solidFill>
                <a:latin typeface="Arial" panose="020B0604020202020204" pitchFamily="34" charset="0"/>
                <a:cs typeface="Arial" panose="020B0604020202020204" pitchFamily="34" charset="0"/>
              </a:rPr>
              <a:t>de son offre de boissons de </a:t>
            </a:r>
            <a:r>
              <a:rPr lang="fr-FR" sz="1300" b="1" i="1" dirty="0" smtClean="0">
                <a:solidFill>
                  <a:srgbClr val="002060"/>
                </a:solidFill>
                <a:latin typeface="Arial" panose="020B0604020202020204" pitchFamily="34" charset="0"/>
                <a:cs typeface="Arial" panose="020B0604020202020204" pitchFamily="34" charset="0"/>
              </a:rPr>
              <a:t>base. </a:t>
            </a:r>
            <a:r>
              <a:rPr lang="fr-FR" sz="1300" b="1" i="1" dirty="0">
                <a:solidFill>
                  <a:srgbClr val="002060"/>
                </a:solidFill>
                <a:latin typeface="Arial" panose="020B0604020202020204" pitchFamily="34" charset="0"/>
                <a:cs typeface="Arial" panose="020B0604020202020204" pitchFamily="34" charset="0"/>
              </a:rPr>
              <a:t>En accordant une licence pour ses marques, Coca-Cola peut bénéficier d'une notoriété accrue, d'une fidélité des consommateurs et de sources de revenus sans investir dans la production, la distribution ou la commercialisation des produits sous licence. </a:t>
            </a:r>
            <a:endParaRPr lang="fr-FR" sz="1300" b="1" i="1" u="sng" dirty="0">
              <a:solidFill>
                <a:srgbClr val="002060"/>
              </a:solidFill>
              <a:latin typeface="Arial" panose="020B0604020202020204" pitchFamily="34" charset="0"/>
              <a:cs typeface="Arial" panose="020B0604020202020204" pitchFamily="34" charset="0"/>
            </a:endParaRPr>
          </a:p>
          <a:p>
            <a:pPr lvl="0" algn="just">
              <a:tabLst>
                <a:tab pos="457200" algn="l"/>
              </a:tabLst>
            </a:pPr>
            <a:endParaRPr lang="fr-FR" sz="3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p:txBody>
      </p:sp>
      <p:pic>
        <p:nvPicPr>
          <p:cNvPr id="4" name="Image 3" descr="Madagascar: Coca-Cola - Poursuite de la commercialisation sur le marché  malgache - allAfrica.com"/>
          <p:cNvPicPr/>
          <p:nvPr/>
        </p:nvPicPr>
        <p:blipFill>
          <a:blip r:embed="rId2">
            <a:extLst>
              <a:ext uri="{28A0092B-C50C-407E-A947-70E740481C1C}">
                <a14:useLocalDpi xmlns:a14="http://schemas.microsoft.com/office/drawing/2010/main" val="0"/>
              </a:ext>
            </a:extLst>
          </a:blip>
          <a:srcRect/>
          <a:stretch>
            <a:fillRect/>
          </a:stretch>
        </p:blipFill>
        <p:spPr bwMode="auto">
          <a:xfrm>
            <a:off x="1565646" y="1916832"/>
            <a:ext cx="5958682" cy="3312368"/>
          </a:xfrm>
          <a:prstGeom prst="rect">
            <a:avLst/>
          </a:prstGeom>
          <a:noFill/>
          <a:ln>
            <a:noFill/>
          </a:ln>
        </p:spPr>
      </p:pic>
    </p:spTree>
    <p:extLst>
      <p:ext uri="{BB962C8B-B14F-4D97-AF65-F5344CB8AC3E}">
        <p14:creationId xmlns:p14="http://schemas.microsoft.com/office/powerpoint/2010/main" val="110117040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548680"/>
            <a:ext cx="8496944" cy="5786199"/>
          </a:xfrm>
          <a:prstGeom prst="rect">
            <a:avLst/>
          </a:prstGeom>
        </p:spPr>
        <p:txBody>
          <a:bodyPr wrap="square">
            <a:spAutoFit/>
          </a:bodyPr>
          <a:lstStyle/>
          <a:p>
            <a:pPr algn="just"/>
            <a:r>
              <a:rPr lang="fr-FR" sz="2800" b="1" u="sng" dirty="0">
                <a:solidFill>
                  <a:srgbClr val="002060"/>
                </a:solidFill>
                <a:latin typeface="Arial" panose="020B0604020202020204" pitchFamily="34" charset="0"/>
                <a:cs typeface="Arial" panose="020B0604020202020204" pitchFamily="34" charset="0"/>
              </a:rPr>
              <a:t>4. Accords de transfert de technologie </a:t>
            </a:r>
          </a:p>
          <a:p>
            <a:pPr algn="just"/>
            <a:endParaRPr lang="fr-FR" sz="20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Comme son titre l'indique, le transfert de technologie est un processus par lequel une partie transfère sa technologie à une autre à des fins commerciales ou pour le développement de nouveaux produits.</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Ce transfert s'effectue par la signature d'un contrat entre les parties. C’est une autre forme de licence de propriété intellectuelle dont l'objet est un élément technologique (qu'il soit intégré à un produit, couvert par un brevet, déposé ou en cours de développement</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195436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052736"/>
            <a:ext cx="8496944" cy="4524315"/>
          </a:xfrm>
          <a:prstGeom prst="rect">
            <a:avLst/>
          </a:prstGeom>
        </p:spPr>
        <p:txBody>
          <a:bodyPr wrap="square">
            <a:spAutoFit/>
          </a:bodyPr>
          <a:lstStyle/>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Comparativement aux licences classiques, les accords de transfert de technologie sont souvent plus complexes et techniques.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dirty="0" smtClean="0">
              <a:solidFill>
                <a:srgbClr val="002060"/>
              </a:solidFill>
              <a:latin typeface="Arial" panose="020B0604020202020204" pitchFamily="34" charset="0"/>
              <a:cs typeface="Arial" panose="020B0604020202020204" pitchFamily="34" charset="0"/>
            </a:endParaRPr>
          </a:p>
          <a:p>
            <a:pPr algn="just"/>
            <a:endParaRPr lang="fr-FR"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En </a:t>
            </a:r>
            <a:r>
              <a:rPr lang="fr-FR" sz="2800" dirty="0">
                <a:solidFill>
                  <a:srgbClr val="002060"/>
                </a:solidFill>
                <a:latin typeface="Arial" panose="020B0604020202020204" pitchFamily="34" charset="0"/>
                <a:cs typeface="Arial" panose="020B0604020202020204" pitchFamily="34" charset="0"/>
              </a:rPr>
              <a:t>effet, ils doivent non seulement couvrir tous les aspects juridiques pertinents, mais aussi traiter efficacement de tous les aspects techniques et scientifiques liés à l'invention qui renferme la technologie</a:t>
            </a:r>
            <a:r>
              <a:rPr lang="fr-FR" sz="2800" kern="0" dirty="0">
                <a:solidFill>
                  <a:srgbClr val="002060"/>
                </a:solidFill>
                <a:latin typeface="Arial" panose="020B0604020202020204" pitchFamily="34" charset="0"/>
                <a:cs typeface="Arial" panose="020B0604020202020204" pitchFamily="34" charset="0"/>
              </a:rPr>
              <a:t>.</a:t>
            </a:r>
          </a:p>
          <a:p>
            <a:pPr algn="just"/>
            <a:endParaRPr lang="fr-FR" sz="2800" kern="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050180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Maroc-Brésil : Signature d’un accord de transfert de technologie sur la mobilité électriqu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764705"/>
            <a:ext cx="6408712" cy="344046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467544" y="4509120"/>
            <a:ext cx="8352928" cy="2123658"/>
          </a:xfrm>
          <a:prstGeom prst="rect">
            <a:avLst/>
          </a:prstGeom>
        </p:spPr>
        <p:txBody>
          <a:bodyPr wrap="square">
            <a:spAutoFit/>
          </a:bodyPr>
          <a:lstStyle/>
          <a:p>
            <a:r>
              <a:rPr lang="fr-FR" b="1" i="1" dirty="0" smtClean="0">
                <a:solidFill>
                  <a:srgbClr val="002060"/>
                </a:solidFill>
                <a:latin typeface="MarkBold"/>
              </a:rPr>
              <a:t>Maroc-Brésil: </a:t>
            </a:r>
            <a:r>
              <a:rPr lang="fr-FR" b="1" i="1" dirty="0">
                <a:solidFill>
                  <a:srgbClr val="002060"/>
                </a:solidFill>
                <a:latin typeface="MarkBold"/>
              </a:rPr>
              <a:t>Signature d’un accord de transfert de technologie sur la mobilité </a:t>
            </a:r>
            <a:r>
              <a:rPr lang="fr-FR" b="1" i="1" dirty="0" smtClean="0">
                <a:solidFill>
                  <a:srgbClr val="002060"/>
                </a:solidFill>
                <a:latin typeface="MarkBold"/>
              </a:rPr>
              <a:t>électrique.</a:t>
            </a:r>
          </a:p>
          <a:p>
            <a:endParaRPr lang="fr-FR" sz="1200" b="1" i="1" dirty="0" smtClean="0">
              <a:solidFill>
                <a:srgbClr val="002060"/>
              </a:solidFill>
              <a:latin typeface="MarkBold"/>
            </a:endParaRPr>
          </a:p>
          <a:p>
            <a:pPr algn="just"/>
            <a:r>
              <a:rPr lang="fr-FR" i="1" dirty="0">
                <a:solidFill>
                  <a:srgbClr val="002060"/>
                </a:solidFill>
                <a:latin typeface="Arial" panose="020B0604020202020204" pitchFamily="34" charset="0"/>
                <a:cs typeface="Arial" panose="020B0604020202020204" pitchFamily="34" charset="0"/>
              </a:rPr>
              <a:t>Le Green </a:t>
            </a:r>
            <a:r>
              <a:rPr lang="fr-FR" i="1" dirty="0" err="1">
                <a:solidFill>
                  <a:srgbClr val="002060"/>
                </a:solidFill>
                <a:latin typeface="Arial" panose="020B0604020202020204" pitchFamily="34" charset="0"/>
                <a:cs typeface="Arial" panose="020B0604020202020204" pitchFamily="34" charset="0"/>
              </a:rPr>
              <a:t>Energy</a:t>
            </a:r>
            <a:r>
              <a:rPr lang="fr-FR" i="1" dirty="0">
                <a:solidFill>
                  <a:srgbClr val="002060"/>
                </a:solidFill>
                <a:latin typeface="Arial" panose="020B0604020202020204" pitchFamily="34" charset="0"/>
                <a:cs typeface="Arial" panose="020B0604020202020204" pitchFamily="34" charset="0"/>
              </a:rPr>
              <a:t> Park (GEP), une plateforme de recherche et de formation en énergie solaire basée dans la ville verte de </a:t>
            </a:r>
            <a:r>
              <a:rPr lang="fr-FR" i="1" dirty="0" err="1">
                <a:solidFill>
                  <a:srgbClr val="002060"/>
                </a:solidFill>
                <a:latin typeface="Arial" panose="020B0604020202020204" pitchFamily="34" charset="0"/>
                <a:cs typeface="Arial" panose="020B0604020202020204" pitchFamily="34" charset="0"/>
              </a:rPr>
              <a:t>BenGuerir</a:t>
            </a:r>
            <a:r>
              <a:rPr lang="fr-FR" i="1" dirty="0">
                <a:solidFill>
                  <a:srgbClr val="002060"/>
                </a:solidFill>
                <a:latin typeface="Arial" panose="020B0604020202020204" pitchFamily="34" charset="0"/>
                <a:cs typeface="Arial" panose="020B0604020202020204" pitchFamily="34" charset="0"/>
              </a:rPr>
              <a:t>, a signé un accord de transfert de technologie avec un réseau de chercheurs brésiliens en matière de chargeurs de batteries de </a:t>
            </a:r>
            <a:r>
              <a:rPr lang="fr-FR" i="1" dirty="0" smtClean="0">
                <a:solidFill>
                  <a:srgbClr val="002060"/>
                </a:solidFill>
                <a:latin typeface="Arial" panose="020B0604020202020204" pitchFamily="34" charset="0"/>
                <a:cs typeface="Arial" panose="020B0604020202020204" pitchFamily="34" charset="0"/>
              </a:rPr>
              <a:t>voitures. </a:t>
            </a:r>
            <a:r>
              <a:rPr lang="fr-FR" sz="1400" i="1" dirty="0" smtClean="0">
                <a:solidFill>
                  <a:srgbClr val="002060"/>
                </a:solidFill>
                <a:latin typeface="Arial" panose="020B0604020202020204" pitchFamily="34" charset="0"/>
                <a:cs typeface="Arial" panose="020B0604020202020204" pitchFamily="34" charset="0"/>
              </a:rPr>
              <a:t>Source</a:t>
            </a:r>
            <a:r>
              <a:rPr lang="fr-FR" i="1" dirty="0" smtClean="0">
                <a:solidFill>
                  <a:srgbClr val="002060"/>
                </a:solidFill>
                <a:latin typeface="Arial" panose="020B0604020202020204" pitchFamily="34" charset="0"/>
                <a:cs typeface="Arial" panose="020B0604020202020204" pitchFamily="34" charset="0"/>
              </a:rPr>
              <a:t> </a:t>
            </a:r>
            <a:r>
              <a:rPr lang="fr-FR" sz="1200" i="1" dirty="0" smtClean="0">
                <a:solidFill>
                  <a:srgbClr val="002060"/>
                </a:solidFill>
                <a:latin typeface="Arial" panose="020B0604020202020204" pitchFamily="34" charset="0"/>
                <a:cs typeface="Arial" panose="020B0604020202020204" pitchFamily="34" charset="0"/>
              </a:rPr>
              <a:t>https</a:t>
            </a:r>
            <a:r>
              <a:rPr lang="fr-FR" sz="1200" i="1" dirty="0">
                <a:solidFill>
                  <a:srgbClr val="002060"/>
                </a:solidFill>
                <a:latin typeface="Arial" panose="020B0604020202020204" pitchFamily="34" charset="0"/>
                <a:cs typeface="Arial" panose="020B0604020202020204" pitchFamily="34" charset="0"/>
              </a:rPr>
              <a:t>://laquotidienne.ma/article/economie/maroc-bresil-signature-d-un-accord-de-transfert-de-technologie-sur-la-mobilite-electrique</a:t>
            </a:r>
          </a:p>
        </p:txBody>
      </p:sp>
    </p:spTree>
    <p:extLst>
      <p:ext uri="{BB962C8B-B14F-4D97-AF65-F5344CB8AC3E}">
        <p14:creationId xmlns:p14="http://schemas.microsoft.com/office/powerpoint/2010/main" val="285730892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680"/>
            <a:ext cx="8568952" cy="5724644"/>
          </a:xfrm>
          <a:prstGeom prst="rect">
            <a:avLst/>
          </a:prstGeom>
        </p:spPr>
        <p:txBody>
          <a:bodyPr wrap="square">
            <a:spAutoFit/>
          </a:bodyPr>
          <a:lstStyle/>
          <a:p>
            <a:pPr algn="just"/>
            <a:r>
              <a:rPr lang="fr-FR" sz="2800" b="1" u="sng" dirty="0" smtClean="0">
                <a:solidFill>
                  <a:srgbClr val="002060"/>
                </a:solidFill>
                <a:latin typeface="Arial" panose="020B0604020202020204" pitchFamily="34" charset="0"/>
                <a:cs typeface="Arial" panose="020B0604020202020204" pitchFamily="34" charset="0"/>
              </a:rPr>
              <a:t>5. </a:t>
            </a:r>
            <a:r>
              <a:rPr lang="fr-FR" sz="2800" b="1" u="sng" dirty="0">
                <a:solidFill>
                  <a:srgbClr val="002060"/>
                </a:solidFill>
                <a:latin typeface="Arial" panose="020B0604020202020204" pitchFamily="34" charset="0"/>
                <a:cs typeface="Arial" panose="020B0604020202020204" pitchFamily="34" charset="0"/>
              </a:rPr>
              <a:t>Accords de coentreprise ou joint-venture</a:t>
            </a: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On remarque de nos jours que, même les plus grandes entreprises ne vont plus toutes seules. </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Le partenariat avec d'autres entreprises est non seulement une nécessité dans de nombreux cas, mais aussi un excellent moyen de gagner du temps et de l'argent.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Lorsque </a:t>
            </a:r>
            <a:r>
              <a:rPr lang="fr-FR" sz="2800" dirty="0">
                <a:solidFill>
                  <a:srgbClr val="002060"/>
                </a:solidFill>
                <a:latin typeface="Arial" panose="020B0604020202020204" pitchFamily="34" charset="0"/>
                <a:cs typeface="Arial" panose="020B0604020202020204" pitchFamily="34" charset="0"/>
              </a:rPr>
              <a:t>deux partenaires ou plus s'associent pour entreprendre un nouveau projet avec des objectifs communs, on parle juridiquement de </a:t>
            </a:r>
            <a:r>
              <a:rPr lang="fr-FR" sz="2800" dirty="0" smtClean="0">
                <a:solidFill>
                  <a:srgbClr val="002060"/>
                </a:solidFill>
                <a:latin typeface="Arial" panose="020B0604020202020204" pitchFamily="34" charset="0"/>
                <a:cs typeface="Arial" panose="020B0604020202020204" pitchFamily="34" charset="0"/>
              </a:rPr>
              <a:t>coentreprise. </a:t>
            </a:r>
            <a:endParaRPr lang="fr-FR" sz="800" dirty="0">
              <a:solidFill>
                <a:srgbClr val="002060"/>
              </a:solidFill>
              <a:latin typeface="Arial" panose="020B0604020202020204" pitchFamily="34" charset="0"/>
              <a:cs typeface="Arial" panose="020B0604020202020204" pitchFamily="34" charset="0"/>
            </a:endParaRPr>
          </a:p>
          <a:p>
            <a:pPr algn="just"/>
            <a:endParaRPr lang="fr-FR" sz="800" dirty="0" smtClean="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1588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548680"/>
            <a:ext cx="8496944" cy="5909310"/>
          </a:xfrm>
          <a:prstGeom prst="rect">
            <a:avLst/>
          </a:prstGeom>
        </p:spPr>
        <p:txBody>
          <a:bodyPr wrap="square">
            <a:spAutoFit/>
          </a:bodyPr>
          <a:lstStyle/>
          <a:p>
            <a:pPr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00"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00"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souvent via des contrats comme la cession (vente </a:t>
            </a: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complète) ou</a:t>
            </a:r>
            <a:r>
              <a:rPr lang="fr-FR" altLang="fr-FR" sz="2800" dirty="0" smtClean="0">
                <a:solidFill>
                  <a:srgbClr val="002060"/>
                </a:solidFill>
                <a:latin typeface="Arial" panose="020B0604020202020204" pitchFamily="34" charset="0"/>
                <a:cs typeface="Arial" panose="020B0604020202020204" pitchFamily="34" charset="0"/>
              </a:rPr>
              <a:t> </a:t>
            </a: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la</a:t>
            </a: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 licence (autorisation d'exploiter contre redevances), pour générer des revenus, lever des fonds, </a:t>
            </a: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ou </a:t>
            </a: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étendre sa présence sur les marchés. </a:t>
            </a:r>
            <a:endPar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7200" indent="-457200" algn="just" eaLnBrk="0" fontAlgn="base" hangingPunct="0">
              <a:spcBef>
                <a:spcPct val="0"/>
              </a:spcBef>
              <a:spcAft>
                <a:spcPct val="0"/>
              </a:spcAft>
              <a:buFont typeface="Wingdings" panose="05000000000000000000" pitchFamily="2" charset="2"/>
              <a:buChar char="q"/>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L'objectif </a:t>
            </a: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principal </a:t>
            </a: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est </a:t>
            </a: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surtout d'encourager la mise sur le marché de nouvelles idées </a:t>
            </a: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et </a:t>
            </a: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créations, et de les rendre </a:t>
            </a: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par la suite lucratives.</a:t>
            </a:r>
            <a:r>
              <a:rPr lang="fr-FR" altLang="fr-FR" sz="2800" dirty="0" smtClean="0">
                <a:solidFill>
                  <a:srgbClr val="002060"/>
                </a:solidFill>
                <a:latin typeface="Arial" panose="020B0604020202020204" pitchFamily="34" charset="0"/>
                <a:cs typeface="Arial" panose="020B0604020202020204" pitchFamily="34" charset="0"/>
              </a:rPr>
              <a:t> </a:t>
            </a:r>
          </a:p>
          <a:p>
            <a:pPr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dirty="0">
              <a:solidFill>
                <a:srgbClr val="002060"/>
              </a:solidFill>
              <a:latin typeface="Arial" panose="020B0604020202020204" pitchFamily="34" charset="0"/>
              <a:cs typeface="Arial" panose="020B0604020202020204" pitchFamily="34" charset="0"/>
            </a:endParaRPr>
          </a:p>
          <a:p>
            <a:pPr marL="457200" indent="-457200" algn="just" eaLnBrk="0" fontAlgn="base" hangingPunct="0">
              <a:spcBef>
                <a:spcPct val="0"/>
              </a:spcBef>
              <a:spcAft>
                <a:spcPct val="0"/>
              </a:spcAft>
              <a:buFont typeface="Wingdings" panose="05000000000000000000" pitchFamily="2" charset="2"/>
              <a:buChar char="q"/>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Cette </a:t>
            </a: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commercialisation qui se réalise par des actes juridiques, permet de monétiser un monopole d'exploitation conféré par les titres délivrés par les offices de propriété industrielle. </a:t>
            </a:r>
          </a:p>
        </p:txBody>
      </p:sp>
    </p:spTree>
    <p:extLst>
      <p:ext uri="{BB962C8B-B14F-4D97-AF65-F5344CB8AC3E}">
        <p14:creationId xmlns:p14="http://schemas.microsoft.com/office/powerpoint/2010/main" val="91483109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32656"/>
            <a:ext cx="8712968" cy="6186309"/>
          </a:xfrm>
          <a:prstGeom prst="rect">
            <a:avLst/>
          </a:prstGeom>
        </p:spPr>
        <p:txBody>
          <a:bodyPr wrap="square">
            <a:spAutoFit/>
          </a:bodyPr>
          <a:lstStyle/>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Dans ce type de partenariat, la gestion de la propriété intellectuelle est une question </a:t>
            </a:r>
            <a:r>
              <a:rPr lang="fr-FR" sz="2800" dirty="0" smtClean="0">
                <a:solidFill>
                  <a:srgbClr val="002060"/>
                </a:solidFill>
                <a:latin typeface="Arial" panose="020B0604020202020204" pitchFamily="34" charset="0"/>
                <a:cs typeface="Arial" panose="020B0604020202020204" pitchFamily="34" charset="0"/>
              </a:rPr>
              <a:t>cruciale pour déterminer </a:t>
            </a:r>
            <a:r>
              <a:rPr lang="fr-FR" sz="2800" dirty="0">
                <a:solidFill>
                  <a:srgbClr val="002060"/>
                </a:solidFill>
                <a:latin typeface="Arial" panose="020B0604020202020204" pitchFamily="34" charset="0"/>
                <a:cs typeface="Arial" panose="020B0604020202020204" pitchFamily="34" charset="0"/>
              </a:rPr>
              <a:t>comment les inventions et innovations </a:t>
            </a:r>
            <a:r>
              <a:rPr lang="fr-FR" sz="2800" dirty="0" smtClean="0">
                <a:solidFill>
                  <a:srgbClr val="002060"/>
                </a:solidFill>
                <a:latin typeface="Arial" panose="020B0604020202020204" pitchFamily="34" charset="0"/>
                <a:cs typeface="Arial" panose="020B0604020202020204" pitchFamily="34" charset="0"/>
              </a:rPr>
              <a:t>sont </a:t>
            </a:r>
            <a:r>
              <a:rPr lang="fr-FR" sz="2800" dirty="0">
                <a:solidFill>
                  <a:srgbClr val="002060"/>
                </a:solidFill>
                <a:latin typeface="Arial" panose="020B0604020202020204" pitchFamily="34" charset="0"/>
                <a:cs typeface="Arial" panose="020B0604020202020204" pitchFamily="34" charset="0"/>
              </a:rPr>
              <a:t>partagés et protégés entre les partenaires. </a:t>
            </a:r>
            <a:endParaRPr lang="fr-FR" sz="800" dirty="0" smtClean="0">
              <a:solidFill>
                <a:srgbClr val="002060"/>
              </a:solidFill>
              <a:latin typeface="Arial" panose="020B0604020202020204" pitchFamily="34" charset="0"/>
              <a:cs typeface="Arial" panose="020B0604020202020204" pitchFamily="34" charset="0"/>
            </a:endParaRPr>
          </a:p>
          <a:p>
            <a:pPr algn="just"/>
            <a:endParaRPr lang="fr-FR" sz="800" dirty="0" smtClean="0">
              <a:solidFill>
                <a:srgbClr val="002060"/>
              </a:solidFill>
              <a:latin typeface="Arial" panose="020B0604020202020204" pitchFamily="34" charset="0"/>
              <a:cs typeface="Arial" panose="020B0604020202020204" pitchFamily="34" charset="0"/>
            </a:endParaRPr>
          </a:p>
          <a:p>
            <a:pPr algn="just"/>
            <a:endParaRPr lang="fr-FR" sz="8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Les </a:t>
            </a:r>
            <a:r>
              <a:rPr lang="fr-FR" sz="2800" dirty="0">
                <a:solidFill>
                  <a:srgbClr val="002060"/>
                </a:solidFill>
                <a:latin typeface="Arial" panose="020B0604020202020204" pitchFamily="34" charset="0"/>
                <a:cs typeface="Arial" panose="020B0604020202020204" pitchFamily="34" charset="0"/>
              </a:rPr>
              <a:t>coentreprises sont </a:t>
            </a:r>
            <a:r>
              <a:rPr lang="fr-FR" sz="2800" dirty="0" smtClean="0">
                <a:solidFill>
                  <a:srgbClr val="002060"/>
                </a:solidFill>
                <a:latin typeface="Arial" panose="020B0604020202020204" pitchFamily="34" charset="0"/>
                <a:cs typeface="Arial" panose="020B0604020202020204" pitchFamily="34" charset="0"/>
              </a:rPr>
              <a:t>généralement </a:t>
            </a:r>
            <a:r>
              <a:rPr lang="fr-FR" sz="2800" dirty="0">
                <a:solidFill>
                  <a:srgbClr val="002060"/>
                </a:solidFill>
                <a:latin typeface="Arial" panose="020B0604020202020204" pitchFamily="34" charset="0"/>
                <a:cs typeface="Arial" panose="020B0604020202020204" pitchFamily="34" charset="0"/>
              </a:rPr>
              <a:t>établies par un contrat, par </a:t>
            </a:r>
            <a:r>
              <a:rPr lang="fr-FR" sz="2800" dirty="0" smtClean="0">
                <a:solidFill>
                  <a:srgbClr val="002060"/>
                </a:solidFill>
                <a:latin typeface="Arial" panose="020B0604020202020204" pitchFamily="34" charset="0"/>
                <a:cs typeface="Arial" panose="020B0604020202020204" pitchFamily="34" charset="0"/>
              </a:rPr>
              <a:t>lequel, </a:t>
            </a:r>
            <a:r>
              <a:rPr lang="fr-FR" sz="2800" dirty="0">
                <a:solidFill>
                  <a:srgbClr val="002060"/>
                </a:solidFill>
                <a:latin typeface="Arial" panose="020B0604020202020204" pitchFamily="34" charset="0"/>
                <a:cs typeface="Arial" panose="020B0604020202020204" pitchFamily="34" charset="0"/>
              </a:rPr>
              <a:t>les parties conviennent de collaborer et de se répartir les </a:t>
            </a:r>
            <a:r>
              <a:rPr lang="fr-FR" sz="2800" dirty="0" smtClean="0">
                <a:solidFill>
                  <a:srgbClr val="002060"/>
                </a:solidFill>
                <a:latin typeface="Arial" panose="020B0604020202020204" pitchFamily="34" charset="0"/>
                <a:cs typeface="Arial" panose="020B0604020202020204" pitchFamily="34" charset="0"/>
              </a:rPr>
              <a:t>rôles, </a:t>
            </a:r>
            <a:r>
              <a:rPr lang="fr-FR" sz="2800" dirty="0">
                <a:solidFill>
                  <a:srgbClr val="002060"/>
                </a:solidFill>
                <a:latin typeface="Arial" panose="020B0604020202020204" pitchFamily="34" charset="0"/>
                <a:cs typeface="Arial" panose="020B0604020202020204" pitchFamily="34" charset="0"/>
              </a:rPr>
              <a:t>les </a:t>
            </a:r>
            <a:r>
              <a:rPr lang="fr-FR" sz="2800" dirty="0" smtClean="0">
                <a:solidFill>
                  <a:srgbClr val="002060"/>
                </a:solidFill>
                <a:latin typeface="Arial" panose="020B0604020202020204" pitchFamily="34" charset="0"/>
                <a:cs typeface="Arial" panose="020B0604020202020204" pitchFamily="34" charset="0"/>
              </a:rPr>
              <a:t>responsabilités et les ressources. </a:t>
            </a:r>
            <a:r>
              <a:rPr lang="fr-FR" sz="2800" dirty="0">
                <a:solidFill>
                  <a:srgbClr val="002060"/>
                </a:solidFill>
                <a:latin typeface="Arial" panose="020B0604020202020204" pitchFamily="34" charset="0"/>
                <a:cs typeface="Arial" panose="020B0604020202020204" pitchFamily="34" charset="0"/>
              </a:rPr>
              <a:t>Ce type de partenariats présentent des avantages considérables pour les entreprises</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C’est d’ailleurs cette option qui est généralement utilisée  par les étrangers qui veulent exercer dans </a:t>
            </a:r>
            <a:endParaRPr lang="fr-FR" sz="200" dirty="0" smtClean="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692864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281406" y="1772816"/>
            <a:ext cx="8496944" cy="4608512"/>
          </a:xfrm>
          <a:prstGeom prst="rect">
            <a:avLst/>
          </a:prstGeom>
        </p:spPr>
      </p:pic>
      <p:sp>
        <p:nvSpPr>
          <p:cNvPr id="2" name="Rectangle 1"/>
          <p:cNvSpPr/>
          <p:nvPr/>
        </p:nvSpPr>
        <p:spPr>
          <a:xfrm>
            <a:off x="281331" y="620688"/>
            <a:ext cx="8712968" cy="954107"/>
          </a:xfrm>
          <a:prstGeom prst="rect">
            <a:avLst/>
          </a:prstGeom>
        </p:spPr>
        <p:txBody>
          <a:bodyPr wrap="square">
            <a:spAutoFit/>
          </a:bodyPr>
          <a:lstStyle/>
          <a:p>
            <a:pPr algn="just"/>
            <a:r>
              <a:rPr lang="fr-FR" sz="2800" dirty="0">
                <a:solidFill>
                  <a:srgbClr val="002060"/>
                </a:solidFill>
                <a:latin typeface="Arial" panose="020B0604020202020204" pitchFamily="34" charset="0"/>
                <a:cs typeface="Arial" panose="020B0604020202020204" pitchFamily="34" charset="0"/>
              </a:rPr>
              <a:t>l</a:t>
            </a:r>
            <a:r>
              <a:rPr lang="fr-FR" sz="2800" dirty="0" smtClean="0">
                <a:solidFill>
                  <a:srgbClr val="002060"/>
                </a:solidFill>
                <a:latin typeface="Arial" panose="020B0604020202020204" pitchFamily="34" charset="0"/>
                <a:cs typeface="Arial" panose="020B0604020202020204" pitchFamily="34" charset="0"/>
              </a:rPr>
              <a:t>es pays qui leur </a:t>
            </a:r>
            <a:r>
              <a:rPr lang="fr-FR" sz="2800" dirty="0">
                <a:solidFill>
                  <a:srgbClr val="002060"/>
                </a:solidFill>
                <a:latin typeface="Arial" panose="020B0604020202020204" pitchFamily="34" charset="0"/>
                <a:cs typeface="Arial" panose="020B0604020202020204" pitchFamily="34" charset="0"/>
              </a:rPr>
              <a:t>limitent la possibilité d'exercer une activité commerciale de manière indépendante.</a:t>
            </a:r>
          </a:p>
        </p:txBody>
      </p:sp>
    </p:spTree>
    <p:extLst>
      <p:ext uri="{BB962C8B-B14F-4D97-AF65-F5344CB8AC3E}">
        <p14:creationId xmlns:p14="http://schemas.microsoft.com/office/powerpoint/2010/main" val="230292154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04664"/>
            <a:ext cx="8640960" cy="6401753"/>
          </a:xfrm>
          <a:prstGeom prst="rect">
            <a:avLst/>
          </a:prstGeom>
        </p:spPr>
        <p:txBody>
          <a:bodyPr wrap="square">
            <a:spAutoFit/>
          </a:bodyPr>
          <a:lstStyle/>
          <a:p>
            <a:r>
              <a:rPr lang="fr-FR" dirty="0"/>
              <a:t> </a:t>
            </a:r>
            <a:r>
              <a:rPr lang="fr-FR" sz="2800" b="1" u="sng" dirty="0" smtClean="0">
                <a:solidFill>
                  <a:srgbClr val="002060"/>
                </a:solidFill>
                <a:latin typeface="Arial" panose="020B0604020202020204" pitchFamily="34" charset="0"/>
                <a:cs typeface="Arial" panose="020B0604020202020204" pitchFamily="34" charset="0"/>
              </a:rPr>
              <a:t>6</a:t>
            </a:r>
            <a:r>
              <a:rPr lang="fr-FR" sz="2800" b="1" u="sng" dirty="0">
                <a:solidFill>
                  <a:srgbClr val="002060"/>
                </a:solidFill>
                <a:latin typeface="Arial" panose="020B0604020202020204" pitchFamily="34" charset="0"/>
                <a:cs typeface="Arial" panose="020B0604020202020204" pitchFamily="34" charset="0"/>
              </a:rPr>
              <a:t>. Contrat de franchise </a:t>
            </a: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L'un des moyens vous permettant de commercialiser vos actifs de propriété intellectuelle est de conclure un contrat de franchise</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C’est </a:t>
            </a:r>
            <a:r>
              <a:rPr lang="fr-FR" sz="2800" dirty="0">
                <a:solidFill>
                  <a:srgbClr val="002060"/>
                </a:solidFill>
                <a:latin typeface="Arial" panose="020B0604020202020204" pitchFamily="34" charset="0"/>
                <a:cs typeface="Arial" panose="020B0604020202020204" pitchFamily="34" charset="0"/>
              </a:rPr>
              <a:t>un type particulier de contrat de licence qui permet le développement d'une entreprise et la distribution de produits sans avoir à réinventer la roue.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Il </a:t>
            </a:r>
            <a:r>
              <a:rPr lang="fr-FR" sz="2800" dirty="0">
                <a:solidFill>
                  <a:srgbClr val="002060"/>
                </a:solidFill>
                <a:latin typeface="Arial" panose="020B0604020202020204" pitchFamily="34" charset="0"/>
                <a:cs typeface="Arial" panose="020B0604020202020204" pitchFamily="34" charset="0"/>
              </a:rPr>
              <a:t>permet à une entreprise indépendante d’exploiter la notoriété, l'identité de marque et le savoir-faire d'une entreprise préétablie en échange d'une compensation financière. </a:t>
            </a:r>
            <a:endParaRPr lang="fr-FR" sz="2800" dirty="0" smtClean="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882874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2"/>
            <a:ext cx="8568952" cy="5386090"/>
          </a:xfrm>
          <a:prstGeom prst="rect">
            <a:avLst/>
          </a:prstGeom>
        </p:spPr>
        <p:txBody>
          <a:bodyPr wrap="square">
            <a:spAutoFit/>
          </a:bodyPr>
          <a:lstStyle/>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C’est en substance, un accord qui est scellé entre un franchisé et un franchiseur qui accorde au franchisé le droit d'exploiter sa marque et son savoir-faire dans le but de commercialiser les produits et/ou services du réseau de franchise.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De plus, pendant toute la durée du contrat, le franchiseur a l’obligation d’assurer une assistance commerciale et/ou technique au franchisé.</a:t>
            </a:r>
          </a:p>
          <a:p>
            <a:pPr algn="just"/>
            <a:endParaRPr lang="fr-FR"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En résumé, elle permet la reproduction d'un modèle commercial ayant déjà fait ses preuves avec succès. </a:t>
            </a:r>
          </a:p>
        </p:txBody>
      </p:sp>
    </p:spTree>
    <p:extLst>
      <p:ext uri="{BB962C8B-B14F-4D97-AF65-F5344CB8AC3E}">
        <p14:creationId xmlns:p14="http://schemas.microsoft.com/office/powerpoint/2010/main" val="378088764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Comment créer une franchise rentable en 6 étapes ?"/>
          <p:cNvPicPr/>
          <p:nvPr/>
        </p:nvPicPr>
        <p:blipFill>
          <a:blip r:embed="rId2">
            <a:extLst>
              <a:ext uri="{28A0092B-C50C-407E-A947-70E740481C1C}">
                <a14:useLocalDpi xmlns:a14="http://schemas.microsoft.com/office/drawing/2010/main" val="0"/>
              </a:ext>
            </a:extLst>
          </a:blip>
          <a:srcRect/>
          <a:stretch>
            <a:fillRect/>
          </a:stretch>
        </p:blipFill>
        <p:spPr bwMode="auto">
          <a:xfrm>
            <a:off x="971600" y="692696"/>
            <a:ext cx="7128792" cy="4752528"/>
          </a:xfrm>
          <a:prstGeom prst="rect">
            <a:avLst/>
          </a:prstGeom>
          <a:noFill/>
          <a:ln>
            <a:noFill/>
          </a:ln>
        </p:spPr>
      </p:pic>
      <p:sp>
        <p:nvSpPr>
          <p:cNvPr id="4" name="Rectangle 3"/>
          <p:cNvSpPr/>
          <p:nvPr/>
        </p:nvSpPr>
        <p:spPr>
          <a:xfrm>
            <a:off x="827584" y="5589240"/>
            <a:ext cx="7632848" cy="738664"/>
          </a:xfrm>
          <a:prstGeom prst="rect">
            <a:avLst/>
          </a:prstGeom>
        </p:spPr>
        <p:txBody>
          <a:bodyPr wrap="square">
            <a:spAutoFit/>
          </a:bodyPr>
          <a:lstStyle/>
          <a:p>
            <a:pPr algn="just"/>
            <a:r>
              <a:rPr lang="fr-FR" sz="1400" b="1" i="1" dirty="0">
                <a:solidFill>
                  <a:srgbClr val="002060"/>
                </a:solidFill>
                <a:latin typeface="Arial" panose="020B0604020202020204" pitchFamily="34" charset="0"/>
                <a:ea typeface="Times New Roman" panose="02020603050405020304" pitchFamily="18" charset="0"/>
              </a:rPr>
              <a:t>De nombreuses entreprises à succès utilisent le contrat de franchise pour se développer rapidement, s'appuyant sur des partenaires indépendants (franchisés) qui exploitent leur marque et leur savoir-faire en échange de </a:t>
            </a:r>
            <a:r>
              <a:rPr lang="fr-FR" sz="1400" b="1" i="1" dirty="0" smtClean="0">
                <a:solidFill>
                  <a:srgbClr val="002060"/>
                </a:solidFill>
                <a:latin typeface="Arial" panose="020B0604020202020204" pitchFamily="34" charset="0"/>
                <a:ea typeface="Times New Roman" panose="02020603050405020304" pitchFamily="18" charset="0"/>
              </a:rPr>
              <a:t>redevances.</a:t>
            </a:r>
            <a:endParaRPr lang="fr-FR" sz="1400" b="1" i="1" dirty="0">
              <a:solidFill>
                <a:srgbClr val="002060"/>
              </a:solidFill>
            </a:endParaRPr>
          </a:p>
        </p:txBody>
      </p:sp>
    </p:spTree>
    <p:extLst>
      <p:ext uri="{BB962C8B-B14F-4D97-AF65-F5344CB8AC3E}">
        <p14:creationId xmlns:p14="http://schemas.microsoft.com/office/powerpoint/2010/main" val="350988179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823057"/>
            <a:ext cx="8568952" cy="458780"/>
          </a:xfrm>
          <a:prstGeom prst="rect">
            <a:avLst/>
          </a:prstGeom>
        </p:spPr>
        <p:txBody>
          <a:bodyPr wrap="square">
            <a:spAutoFit/>
          </a:bodyPr>
          <a:lstStyle/>
          <a:p>
            <a:pPr algn="ctr">
              <a:lnSpc>
                <a:spcPct val="107000"/>
              </a:lnSpc>
              <a:spcAft>
                <a:spcPts val="800"/>
              </a:spcAft>
            </a:pPr>
            <a:r>
              <a:rPr lang="fr-FR" sz="2400" b="1" u="sng" dirty="0">
                <a:solidFill>
                  <a:srgbClr val="002060"/>
                </a:solidFill>
                <a:latin typeface="Arial" panose="020B0604020202020204" pitchFamily="34" charset="0"/>
                <a:ea typeface="Calibri" panose="020F0502020204030204" pitchFamily="34" charset="0"/>
                <a:cs typeface="Arial" panose="020B0604020202020204" pitchFamily="34" charset="0"/>
              </a:rPr>
              <a:t>7. Avantages et inconvénients de chaque type de </a:t>
            </a:r>
            <a:r>
              <a:rPr lang="fr-FR" sz="2400" b="1" u="sng" dirty="0" smtClean="0">
                <a:solidFill>
                  <a:srgbClr val="002060"/>
                </a:solidFill>
                <a:latin typeface="Arial" panose="020B0604020202020204" pitchFamily="34" charset="0"/>
                <a:ea typeface="Calibri" panose="020F0502020204030204" pitchFamily="34" charset="0"/>
                <a:cs typeface="Arial" panose="020B0604020202020204" pitchFamily="34" charset="0"/>
              </a:rPr>
              <a:t>contrat</a:t>
            </a:r>
            <a:endParaRPr lang="fr-FR" sz="24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graphicFrame>
        <p:nvGraphicFramePr>
          <p:cNvPr id="6" name="Tableau 5"/>
          <p:cNvGraphicFramePr>
            <a:graphicFrameLocks noGrp="1"/>
          </p:cNvGraphicFramePr>
          <p:nvPr>
            <p:extLst>
              <p:ext uri="{D42A27DB-BD31-4B8C-83A1-F6EECF244321}">
                <p14:modId xmlns:p14="http://schemas.microsoft.com/office/powerpoint/2010/main" val="3728562951"/>
              </p:ext>
            </p:extLst>
          </p:nvPr>
        </p:nvGraphicFramePr>
        <p:xfrm>
          <a:off x="251520" y="1628800"/>
          <a:ext cx="8712968" cy="4647883"/>
        </p:xfrm>
        <a:graphic>
          <a:graphicData uri="http://schemas.openxmlformats.org/drawingml/2006/table">
            <a:tbl>
              <a:tblPr firstRow="1" bandRow="1">
                <a:tableStyleId>{7DF18680-E054-41AD-8BC1-D1AEF772440D}</a:tableStyleId>
              </a:tblPr>
              <a:tblGrid>
                <a:gridCol w="521289">
                  <a:extLst>
                    <a:ext uri="{9D8B030D-6E8A-4147-A177-3AD203B41FA5}">
                      <a16:colId xmlns:a16="http://schemas.microsoft.com/office/drawing/2014/main" val="3800810126"/>
                    </a:ext>
                  </a:extLst>
                </a:gridCol>
                <a:gridCol w="2431039">
                  <a:extLst>
                    <a:ext uri="{9D8B030D-6E8A-4147-A177-3AD203B41FA5}">
                      <a16:colId xmlns:a16="http://schemas.microsoft.com/office/drawing/2014/main" val="2942285303"/>
                    </a:ext>
                  </a:extLst>
                </a:gridCol>
                <a:gridCol w="2592288">
                  <a:extLst>
                    <a:ext uri="{9D8B030D-6E8A-4147-A177-3AD203B41FA5}">
                      <a16:colId xmlns:a16="http://schemas.microsoft.com/office/drawing/2014/main" val="408166967"/>
                    </a:ext>
                  </a:extLst>
                </a:gridCol>
                <a:gridCol w="3168352">
                  <a:extLst>
                    <a:ext uri="{9D8B030D-6E8A-4147-A177-3AD203B41FA5}">
                      <a16:colId xmlns:a16="http://schemas.microsoft.com/office/drawing/2014/main" val="2651735343"/>
                    </a:ext>
                  </a:extLst>
                </a:gridCol>
              </a:tblGrid>
              <a:tr h="370840">
                <a:tc>
                  <a:txBody>
                    <a:bodyPr/>
                    <a:lstStyle/>
                    <a:p>
                      <a:pPr algn="ctr"/>
                      <a:r>
                        <a:rPr lang="fr-FR" sz="2000" dirty="0" smtClean="0">
                          <a:solidFill>
                            <a:srgbClr val="002060"/>
                          </a:solidFill>
                          <a:latin typeface="Arial" panose="020B0604020202020204" pitchFamily="34" charset="0"/>
                          <a:cs typeface="Arial" panose="020B0604020202020204" pitchFamily="34" charset="0"/>
                        </a:rPr>
                        <a:t>N°</a:t>
                      </a:r>
                      <a:endParaRPr lang="fr-FR" sz="2000" dirty="0">
                        <a:solidFill>
                          <a:srgbClr val="002060"/>
                        </a:solidFill>
                        <a:latin typeface="Arial" panose="020B0604020202020204" pitchFamily="34" charset="0"/>
                        <a:cs typeface="Arial" panose="020B0604020202020204" pitchFamily="34" charset="0"/>
                      </a:endParaRPr>
                    </a:p>
                  </a:txBody>
                  <a:tcPr/>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 Type </a:t>
                      </a:r>
                    </a:p>
                  </a:txBody>
                  <a:tcPr marL="68580" marR="68580" marT="0" marB="0"/>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 Avantages </a:t>
                      </a:r>
                    </a:p>
                  </a:txBody>
                  <a:tcPr marL="68580" marR="68580" marT="0" marB="0"/>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Inconvénients</a:t>
                      </a:r>
                    </a:p>
                  </a:txBody>
                  <a:tcPr marL="68580" marR="68580" marT="0" marB="0"/>
                </a:tc>
                <a:extLst>
                  <a:ext uri="{0D108BD9-81ED-4DB2-BD59-A6C34878D82A}">
                    <a16:rowId xmlns:a16="http://schemas.microsoft.com/office/drawing/2014/main" val="290440004"/>
                  </a:ext>
                </a:extLst>
              </a:tr>
              <a:tr h="370840">
                <a:tc>
                  <a:txBody>
                    <a:bodyPr/>
                    <a:lstStyle/>
                    <a:p>
                      <a:endParaRPr lang="fr-FR" sz="1400" dirty="0" smtClean="0">
                        <a:solidFill>
                          <a:srgbClr val="002060"/>
                        </a:solidFill>
                        <a:latin typeface="Arial" panose="020B0604020202020204" pitchFamily="34" charset="0"/>
                        <a:cs typeface="Arial" panose="020B0604020202020204" pitchFamily="34" charset="0"/>
                      </a:endParaRPr>
                    </a:p>
                    <a:p>
                      <a:r>
                        <a:rPr lang="fr-FR" sz="1400" dirty="0" smtClean="0">
                          <a:solidFill>
                            <a:srgbClr val="002060"/>
                          </a:solidFill>
                          <a:latin typeface="Arial" panose="020B0604020202020204" pitchFamily="34" charset="0"/>
                          <a:cs typeface="Arial" panose="020B0604020202020204" pitchFamily="34" charset="0"/>
                        </a:rPr>
                        <a:t>1</a:t>
                      </a:r>
                      <a:endParaRPr lang="fr-FR" sz="1400" dirty="0">
                        <a:solidFill>
                          <a:srgbClr val="002060"/>
                        </a:solidFill>
                        <a:latin typeface="Arial" panose="020B0604020202020204" pitchFamily="34" charset="0"/>
                        <a:cs typeface="Arial" panose="020B0604020202020204" pitchFamily="34" charset="0"/>
                      </a:endParaRPr>
                    </a:p>
                  </a:txBody>
                  <a:tcPr/>
                </a:tc>
                <a:tc>
                  <a:txBody>
                    <a:bodyPr/>
                    <a:lstStyle/>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rPr>
                        <a:t> </a:t>
                      </a: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b="1"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rPr>
                        <a:t>Accord </a:t>
                      </a:r>
                      <a:r>
                        <a:rPr lang="fr-FR" sz="1400" b="1" dirty="0">
                          <a:solidFill>
                            <a:srgbClr val="002060"/>
                          </a:solidFill>
                          <a:effectLst/>
                          <a:latin typeface="Arial" panose="020B0604020202020204" pitchFamily="34" charset="0"/>
                          <a:ea typeface="Calibri" panose="020F0502020204030204" pitchFamily="34" charset="0"/>
                          <a:cs typeface="Arial" panose="020B0604020202020204" pitchFamily="34" charset="0"/>
                        </a:rPr>
                        <a:t>de confidentialité</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cs typeface="Arial" panose="020B0604020202020204" pitchFamily="34" charset="0"/>
                        </a:rPr>
                        <a:t>Un </a:t>
                      </a:r>
                      <a:r>
                        <a:rPr lang="fr-FR" sz="1400" dirty="0">
                          <a:solidFill>
                            <a:srgbClr val="002060"/>
                          </a:solidFill>
                          <a:effectLst/>
                          <a:latin typeface="Arial" panose="020B0604020202020204" pitchFamily="34" charset="0"/>
                          <a:cs typeface="Arial" panose="020B0604020202020204" pitchFamily="34" charset="0"/>
                        </a:rPr>
                        <a:t>outil fondamental </a:t>
                      </a:r>
                      <a:r>
                        <a:rPr lang="fr-FR" sz="1400" dirty="0" smtClean="0">
                          <a:solidFill>
                            <a:srgbClr val="002060"/>
                          </a:solidFill>
                          <a:effectLst/>
                          <a:latin typeface="Arial" panose="020B0604020202020204" pitchFamily="34" charset="0"/>
                          <a:cs typeface="Arial" panose="020B0604020202020204" pitchFamily="34" charset="0"/>
                        </a:rPr>
                        <a:t>pour protéger </a:t>
                      </a:r>
                      <a:r>
                        <a:rPr lang="fr-FR" sz="1400" dirty="0">
                          <a:solidFill>
                            <a:srgbClr val="002060"/>
                          </a:solidFill>
                          <a:effectLst/>
                          <a:latin typeface="Arial" panose="020B0604020202020204" pitchFamily="34" charset="0"/>
                          <a:cs typeface="Arial" panose="020B0604020202020204" pitchFamily="34" charset="0"/>
                        </a:rPr>
                        <a:t>vos informations confidentielles. </a:t>
                      </a:r>
                      <a:endParaRPr lang="fr-FR" sz="14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cs typeface="Arial" panose="020B0604020202020204" pitchFamily="34" charset="0"/>
                        </a:rPr>
                        <a:t>Il </a:t>
                      </a:r>
                      <a:r>
                        <a:rPr lang="fr-FR" sz="1400" dirty="0">
                          <a:solidFill>
                            <a:srgbClr val="002060"/>
                          </a:solidFill>
                          <a:effectLst/>
                          <a:latin typeface="Arial" panose="020B0604020202020204" pitchFamily="34" charset="0"/>
                          <a:cs typeface="Arial" panose="020B0604020202020204" pitchFamily="34" charset="0"/>
                        </a:rPr>
                        <a:t>peut également vous aider à définir la </a:t>
                      </a:r>
                      <a:r>
                        <a:rPr lang="fr-FR" sz="1400" dirty="0" smtClean="0">
                          <a:solidFill>
                            <a:srgbClr val="002060"/>
                          </a:solidFill>
                          <a:effectLst/>
                          <a:latin typeface="Arial" panose="020B0604020202020204" pitchFamily="34" charset="0"/>
                          <a:cs typeface="Arial" panose="020B0604020202020204" pitchFamily="34" charset="0"/>
                        </a:rPr>
                        <a:t>finalité et </a:t>
                      </a:r>
                      <a:r>
                        <a:rPr lang="fr-FR" sz="1400" dirty="0">
                          <a:solidFill>
                            <a:srgbClr val="002060"/>
                          </a:solidFill>
                          <a:effectLst/>
                          <a:latin typeface="Arial" panose="020B0604020202020204" pitchFamily="34" charset="0"/>
                          <a:cs typeface="Arial" panose="020B0604020202020204" pitchFamily="34" charset="0"/>
                        </a:rPr>
                        <a:t>les limites de l'utilisation de ces informations. </a:t>
                      </a:r>
                      <a:endParaRPr lang="fr-FR" sz="14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002060"/>
                        </a:solidFill>
                        <a:effectLst/>
                        <a:latin typeface="Arial" panose="020B0604020202020204" pitchFamily="34" charset="0"/>
                        <a:cs typeface="Arial" panose="020B0604020202020204" pitchFamily="34" charset="0"/>
                      </a:endParaRPr>
                    </a:p>
                    <a:p>
                      <a:pPr marL="285750" indent="-285750" algn="l">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cs typeface="Arial" panose="020B0604020202020204" pitchFamily="34" charset="0"/>
                        </a:rPr>
                        <a:t>Il vous </a:t>
                      </a:r>
                      <a:r>
                        <a:rPr lang="fr-FR" sz="1400" dirty="0">
                          <a:solidFill>
                            <a:srgbClr val="002060"/>
                          </a:solidFill>
                          <a:effectLst/>
                          <a:latin typeface="Arial" panose="020B0604020202020204" pitchFamily="34" charset="0"/>
                          <a:cs typeface="Arial" panose="020B0604020202020204" pitchFamily="34" charset="0"/>
                        </a:rPr>
                        <a:t>protège </a:t>
                      </a:r>
                      <a:r>
                        <a:rPr lang="fr-FR" sz="1400" dirty="0" smtClean="0">
                          <a:solidFill>
                            <a:srgbClr val="002060"/>
                          </a:solidFill>
                          <a:effectLst/>
                          <a:latin typeface="Arial" panose="020B0604020202020204" pitchFamily="34" charset="0"/>
                          <a:cs typeface="Arial" panose="020B0604020202020204" pitchFamily="34" charset="0"/>
                        </a:rPr>
                        <a:t> contre </a:t>
                      </a:r>
                      <a:r>
                        <a:rPr lang="fr-FR" sz="1400" dirty="0">
                          <a:solidFill>
                            <a:srgbClr val="002060"/>
                          </a:solidFill>
                          <a:effectLst/>
                          <a:latin typeface="Arial" panose="020B0604020202020204" pitchFamily="34" charset="0"/>
                          <a:cs typeface="Arial" panose="020B0604020202020204" pitchFamily="34" charset="0"/>
                        </a:rPr>
                        <a:t>la </a:t>
                      </a:r>
                      <a:r>
                        <a:rPr lang="fr-FR" sz="1400" dirty="0" smtClean="0">
                          <a:solidFill>
                            <a:srgbClr val="002060"/>
                          </a:solidFill>
                          <a:effectLst/>
                          <a:latin typeface="Arial" panose="020B0604020202020204" pitchFamily="34" charset="0"/>
                          <a:cs typeface="Arial" panose="020B0604020202020204" pitchFamily="34" charset="0"/>
                        </a:rPr>
                        <a:t>divulgation</a:t>
                      </a:r>
                      <a:r>
                        <a:rPr lang="fr-FR" sz="1400" baseline="0" dirty="0" smtClean="0">
                          <a:solidFill>
                            <a:srgbClr val="002060"/>
                          </a:solidFill>
                          <a:effectLst/>
                          <a:latin typeface="Arial" panose="020B0604020202020204" pitchFamily="34" charset="0"/>
                          <a:cs typeface="Arial" panose="020B0604020202020204" pitchFamily="34" charset="0"/>
                        </a:rPr>
                        <a:t> </a:t>
                      </a:r>
                      <a:r>
                        <a:rPr lang="fr-FR" sz="1400" dirty="0" smtClean="0">
                          <a:solidFill>
                            <a:srgbClr val="002060"/>
                          </a:solidFill>
                          <a:effectLst/>
                          <a:latin typeface="Arial" panose="020B0604020202020204" pitchFamily="34" charset="0"/>
                          <a:cs typeface="Arial" panose="020B0604020202020204" pitchFamily="34" charset="0"/>
                        </a:rPr>
                        <a:t>d'informations </a:t>
                      </a:r>
                      <a:r>
                        <a:rPr lang="fr-FR" sz="1400" dirty="0">
                          <a:solidFill>
                            <a:srgbClr val="002060"/>
                          </a:solidFill>
                          <a:effectLst/>
                          <a:latin typeface="Arial" panose="020B0604020202020204" pitchFamily="34" charset="0"/>
                          <a:cs typeface="Arial" panose="020B0604020202020204" pitchFamily="34" charset="0"/>
                        </a:rPr>
                        <a:t>confidentielles par vos employés. </a:t>
                      </a:r>
                      <a:r>
                        <a:rPr lang="fr-FR" sz="1400" b="1" u="none" strike="noStrike"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Il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ne garantit des dommages-intérêts qu'en cas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de</a:t>
                      </a:r>
                      <a:r>
                        <a:rPr lang="fr-FR" sz="1400" baseline="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divulgation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illicite d'informations.</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En cas de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violation,</a:t>
                      </a:r>
                      <a:r>
                        <a:rPr lang="fr-FR" sz="1400" baseline="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les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recours doivent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être</a:t>
                      </a:r>
                      <a:r>
                        <a:rPr lang="fr-FR" sz="1400" baseline="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intentés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devant les tribunaux, ce qui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peut</a:t>
                      </a:r>
                      <a:r>
                        <a:rPr lang="fr-FR" sz="1400" baseline="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être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coûteux et long.</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Il est fortement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conseillé</a:t>
                      </a:r>
                      <a:r>
                        <a:rPr lang="fr-FR" sz="1400" baseline="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d'utiliser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les accords de confidentialité en complément d'autres méthodes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pour</a:t>
                      </a:r>
                      <a:r>
                        <a:rPr lang="fr-FR" sz="1400" baseline="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garantir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la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confidentialité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des informations commerciales pertinentes.</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835876151"/>
                  </a:ext>
                </a:extLst>
              </a:tr>
              <a:tr h="370840">
                <a:tc>
                  <a:txBody>
                    <a:bodyPr/>
                    <a:lstStyle/>
                    <a:p>
                      <a:endParaRPr lang="fr-FR"/>
                    </a:p>
                  </a:txBody>
                  <a:tcPr/>
                </a:tc>
                <a:tc>
                  <a:txBody>
                    <a:bodyPr/>
                    <a:lstStyle/>
                    <a:p>
                      <a:endParaRPr lang="fr-FR" dirty="0"/>
                    </a:p>
                  </a:txBody>
                  <a:tcPr/>
                </a:tc>
                <a:tc>
                  <a:txBody>
                    <a:bodyPr/>
                    <a:lstStyle/>
                    <a:p>
                      <a:endParaRPr lang="fr-FR" dirty="0"/>
                    </a:p>
                  </a:txBody>
                  <a:tcPr/>
                </a:tc>
                <a:tc>
                  <a:txBody>
                    <a:bodyPr/>
                    <a:lstStyle/>
                    <a:p>
                      <a:pPr marL="285750" indent="-285750">
                        <a:buFont typeface="Wingdings" panose="05000000000000000000" pitchFamily="2" charset="2"/>
                        <a:buChar char="ü"/>
                      </a:pPr>
                      <a:endParaRPr lang="fr-FR" dirty="0"/>
                    </a:p>
                  </a:txBody>
                  <a:tcPr/>
                </a:tc>
                <a:extLst>
                  <a:ext uri="{0D108BD9-81ED-4DB2-BD59-A6C34878D82A}">
                    <a16:rowId xmlns:a16="http://schemas.microsoft.com/office/drawing/2014/main" val="309113"/>
                  </a:ext>
                </a:extLst>
              </a:tr>
            </a:tbl>
          </a:graphicData>
        </a:graphic>
      </p:graphicFrame>
    </p:spTree>
    <p:extLst>
      <p:ext uri="{BB962C8B-B14F-4D97-AF65-F5344CB8AC3E}">
        <p14:creationId xmlns:p14="http://schemas.microsoft.com/office/powerpoint/2010/main" val="318672350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extLst>
              <p:ext uri="{D42A27DB-BD31-4B8C-83A1-F6EECF244321}">
                <p14:modId xmlns:p14="http://schemas.microsoft.com/office/powerpoint/2010/main" val="2724757289"/>
              </p:ext>
            </p:extLst>
          </p:nvPr>
        </p:nvGraphicFramePr>
        <p:xfrm>
          <a:off x="323528" y="908720"/>
          <a:ext cx="8568953" cy="5449189"/>
        </p:xfrm>
        <a:graphic>
          <a:graphicData uri="http://schemas.openxmlformats.org/drawingml/2006/table">
            <a:tbl>
              <a:tblPr firstRow="1" bandRow="1">
                <a:tableStyleId>{7DF18680-E054-41AD-8BC1-D1AEF772440D}</a:tableStyleId>
              </a:tblPr>
              <a:tblGrid>
                <a:gridCol w="512673">
                  <a:extLst>
                    <a:ext uri="{9D8B030D-6E8A-4147-A177-3AD203B41FA5}">
                      <a16:colId xmlns:a16="http://schemas.microsoft.com/office/drawing/2014/main" val="3800810126"/>
                    </a:ext>
                  </a:extLst>
                </a:gridCol>
                <a:gridCol w="1863592">
                  <a:extLst>
                    <a:ext uri="{9D8B030D-6E8A-4147-A177-3AD203B41FA5}">
                      <a16:colId xmlns:a16="http://schemas.microsoft.com/office/drawing/2014/main" val="2942285303"/>
                    </a:ext>
                  </a:extLst>
                </a:gridCol>
                <a:gridCol w="3076705">
                  <a:extLst>
                    <a:ext uri="{9D8B030D-6E8A-4147-A177-3AD203B41FA5}">
                      <a16:colId xmlns:a16="http://schemas.microsoft.com/office/drawing/2014/main" val="408166967"/>
                    </a:ext>
                  </a:extLst>
                </a:gridCol>
                <a:gridCol w="3115983">
                  <a:extLst>
                    <a:ext uri="{9D8B030D-6E8A-4147-A177-3AD203B41FA5}">
                      <a16:colId xmlns:a16="http://schemas.microsoft.com/office/drawing/2014/main" val="2651735343"/>
                    </a:ext>
                  </a:extLst>
                </a:gridCol>
              </a:tblGrid>
              <a:tr h="370840">
                <a:tc>
                  <a:txBody>
                    <a:bodyPr/>
                    <a:lstStyle/>
                    <a:p>
                      <a:pPr algn="ctr"/>
                      <a:r>
                        <a:rPr lang="fr-FR" sz="2000" dirty="0" smtClean="0">
                          <a:solidFill>
                            <a:srgbClr val="002060"/>
                          </a:solidFill>
                          <a:latin typeface="Arial" panose="020B0604020202020204" pitchFamily="34" charset="0"/>
                          <a:cs typeface="Arial" panose="020B0604020202020204" pitchFamily="34" charset="0"/>
                        </a:rPr>
                        <a:t>N°</a:t>
                      </a:r>
                      <a:endParaRPr lang="fr-FR" sz="2000" dirty="0">
                        <a:solidFill>
                          <a:srgbClr val="002060"/>
                        </a:solidFill>
                        <a:latin typeface="Arial" panose="020B0604020202020204" pitchFamily="34" charset="0"/>
                        <a:cs typeface="Arial" panose="020B0604020202020204" pitchFamily="34" charset="0"/>
                      </a:endParaRPr>
                    </a:p>
                  </a:txBody>
                  <a:tcPr/>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 Type </a:t>
                      </a:r>
                    </a:p>
                  </a:txBody>
                  <a:tcPr marL="68580" marR="68580" marT="0" marB="0"/>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 Avantages </a:t>
                      </a:r>
                    </a:p>
                  </a:txBody>
                  <a:tcPr marL="68580" marR="68580" marT="0" marB="0"/>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Inconvénients</a:t>
                      </a:r>
                    </a:p>
                  </a:txBody>
                  <a:tcPr marL="68580" marR="68580" marT="0" marB="0"/>
                </a:tc>
                <a:extLst>
                  <a:ext uri="{0D108BD9-81ED-4DB2-BD59-A6C34878D82A}">
                    <a16:rowId xmlns:a16="http://schemas.microsoft.com/office/drawing/2014/main" val="290440004"/>
                  </a:ext>
                </a:extLst>
              </a:tr>
              <a:tr h="370840">
                <a:tc>
                  <a:txBody>
                    <a:bodyPr/>
                    <a:lstStyle/>
                    <a:p>
                      <a:endParaRPr lang="fr-FR" sz="1400" dirty="0" smtClean="0">
                        <a:solidFill>
                          <a:srgbClr val="002060"/>
                        </a:solidFill>
                        <a:latin typeface="Arial" panose="020B0604020202020204" pitchFamily="34" charset="0"/>
                        <a:cs typeface="Arial" panose="020B0604020202020204" pitchFamily="34" charset="0"/>
                      </a:endParaRPr>
                    </a:p>
                    <a:p>
                      <a:r>
                        <a:rPr lang="fr-FR" sz="1400" b="1" dirty="0" smtClean="0">
                          <a:solidFill>
                            <a:srgbClr val="002060"/>
                          </a:solidFill>
                          <a:latin typeface="Arial" panose="020B0604020202020204" pitchFamily="34" charset="0"/>
                          <a:cs typeface="Arial" panose="020B0604020202020204" pitchFamily="34" charset="0"/>
                        </a:rPr>
                        <a:t>2</a:t>
                      </a:r>
                    </a:p>
                    <a:p>
                      <a:endParaRPr lang="fr-FR" sz="1400" dirty="0">
                        <a:solidFill>
                          <a:srgbClr val="002060"/>
                        </a:solidFill>
                        <a:latin typeface="Arial" panose="020B0604020202020204" pitchFamily="34" charset="0"/>
                        <a:cs typeface="Arial" panose="020B0604020202020204" pitchFamily="34" charset="0"/>
                      </a:endParaRPr>
                    </a:p>
                  </a:txBody>
                  <a:tcPr/>
                </a:tc>
                <a:tc>
                  <a:txBody>
                    <a:bodyPr/>
                    <a:lstStyle/>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b="1"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b="1"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rPr>
                        <a:t>Contrat </a:t>
                      </a:r>
                      <a:r>
                        <a:rPr lang="fr-FR" sz="1400" b="1" dirty="0">
                          <a:solidFill>
                            <a:srgbClr val="002060"/>
                          </a:solidFill>
                          <a:effectLst/>
                          <a:latin typeface="Arial" panose="020B0604020202020204" pitchFamily="34" charset="0"/>
                          <a:ea typeface="Calibri" panose="020F0502020204030204" pitchFamily="34" charset="0"/>
                          <a:cs typeface="Arial" panose="020B0604020202020204" pitchFamily="34" charset="0"/>
                        </a:rPr>
                        <a:t>de cession</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b="1" dirty="0">
                          <a:solidFill>
                            <a:srgbClr val="002060"/>
                          </a:solidFill>
                          <a:effectLst/>
                          <a:latin typeface="Arial" panose="020B0604020202020204" pitchFamily="34" charset="0"/>
                          <a:ea typeface="Calibri" panose="020F0502020204030204" pitchFamily="34" charset="0"/>
                          <a:cs typeface="Arial" panose="020B0604020202020204" pitchFamily="34" charset="0"/>
                        </a:rPr>
                        <a:t>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900"/>
                        </a:spcAft>
                      </a:pPr>
                      <a:endParaRPr lang="fr-FR" sz="8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07000"/>
                        </a:lnSpc>
                        <a:spcAft>
                          <a:spcPts val="900"/>
                        </a:spcAft>
                        <a:buFont typeface="Wingdings" panose="05000000000000000000" pitchFamily="2" charset="2"/>
                        <a:buChar char="ü"/>
                      </a:pP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Un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moyen de commercialiser vos droits de propriété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industrielle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et avoir un forte somme d’argent instantanément,</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900"/>
                        </a:spcAft>
                        <a:buFont typeface="Wingdings" panose="05000000000000000000" pitchFamily="2" charset="2"/>
                        <a:buChar char="ü"/>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Plus besoin pour le cédant de gérer, protéger ou défendre la marque.</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900"/>
                        </a:spcAft>
                        <a:buFont typeface="Wingdings" panose="05000000000000000000" pitchFamily="2" charset="2"/>
                        <a:buChar char="ü"/>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Possibilité de vendre votre DPI à son </a:t>
                      </a:r>
                      <a:r>
                        <a:rPr lang="fr-FR" sz="1400">
                          <a:solidFill>
                            <a:srgbClr val="002060"/>
                          </a:solidFill>
                          <a:effectLst/>
                          <a:latin typeface="Arial" panose="020B0604020202020204" pitchFamily="34" charset="0"/>
                          <a:ea typeface="Times New Roman" panose="02020603050405020304" pitchFamily="18" charset="0"/>
                          <a:cs typeface="Arial" panose="020B0604020202020204" pitchFamily="34" charset="0"/>
                        </a:rPr>
                        <a:t>plein </a:t>
                      </a:r>
                      <a:r>
                        <a:rPr lang="fr-FR" sz="140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potentiel</a:t>
                      </a:r>
                      <a:r>
                        <a:rPr lang="fr-FR" sz="1400" baseline="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lang="fr-FR" sz="140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et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obtenir un gain élevé</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900"/>
                        </a:spcAft>
                        <a:buFont typeface="Wingdings" panose="05000000000000000000" pitchFamily="2" charset="2"/>
                        <a:buChar char="ü"/>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Acquisition de tous les droits par le cessionnaire lui permettant d'agir en contrefaçon.</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900"/>
                        </a:spcAft>
                        <a:buFont typeface="Wingdings" panose="05000000000000000000" pitchFamily="2" charset="2"/>
                        <a:buChar char="ü"/>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Liberté totale d'exploitation par le cessionnaire contrairement à la licence.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buFont typeface="Wingdings" panose="05000000000000000000" pitchFamily="2" charset="2"/>
                        <a:buNone/>
                      </a:pPr>
                      <a:endParaRPr lang="fr-FR" sz="1400" dirty="0">
                        <a:solidFill>
                          <a:srgbClr val="002060"/>
                        </a:solidFill>
                        <a:effectLst/>
                        <a:latin typeface="Arial" panose="020B0604020202020204" pitchFamily="34" charset="0"/>
                        <a:cs typeface="Arial" panose="020B0604020202020204" pitchFamily="34" charset="0"/>
                      </a:endParaRPr>
                    </a:p>
                  </a:txBody>
                  <a:tcPr marL="68580" marR="68580" marT="0" marB="0"/>
                </a:tc>
                <a:tc>
                  <a:txBody>
                    <a:bodyPr/>
                    <a:lstStyle/>
                    <a:p>
                      <a:pPr marL="0" lvl="0" indent="0">
                        <a:lnSpc>
                          <a:spcPct val="107000"/>
                        </a:lnSpc>
                        <a:spcAft>
                          <a:spcPts val="0"/>
                        </a:spcAft>
                        <a:buSzPts val="1000"/>
                        <a:buFont typeface="Symbol" panose="05050102010706020507" pitchFamily="18" charset="2"/>
                        <a:buNone/>
                        <a:tabLst>
                          <a:tab pos="457200" algn="l"/>
                        </a:tabLst>
                      </a:pPr>
                      <a:endPar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lnSpc>
                          <a:spcPct val="107000"/>
                        </a:lnSpc>
                        <a:spcAft>
                          <a:spcPts val="0"/>
                        </a:spcAft>
                        <a:buSzPts val="1000"/>
                        <a:buFont typeface="Wingdings" panose="05000000000000000000" pitchFamily="2" charset="2"/>
                        <a:buChar char="ü"/>
                        <a:tabLst>
                          <a:tab pos="457200" algn="l"/>
                        </a:tabLst>
                      </a:pP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Le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vendeur ne peut plus exploiter son DPI (sauf cession partielle</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a:t>
                      </a:r>
                    </a:p>
                    <a:p>
                      <a:pPr marL="285750" lvl="0" indent="-285750" algn="just">
                        <a:lnSpc>
                          <a:spcPct val="107000"/>
                        </a:lnSpc>
                        <a:spcAft>
                          <a:spcPts val="0"/>
                        </a:spcAft>
                        <a:buSzPts val="1000"/>
                        <a:buFont typeface="Wingdings" panose="05000000000000000000" pitchFamily="2" charset="2"/>
                        <a:buChar char="ü"/>
                        <a:tabLst>
                          <a:tab pos="457200" algn="l"/>
                        </a:tabLst>
                      </a:pPr>
                      <a:endPar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lnSpc>
                          <a:spcPct val="107000"/>
                        </a:lnSpc>
                        <a:spcAft>
                          <a:spcPts val="0"/>
                        </a:spcAft>
                        <a:buSzPts val="1000"/>
                        <a:buFont typeface="Wingdings" panose="05000000000000000000" pitchFamily="2" charset="2"/>
                        <a:buChar char="ü"/>
                        <a:tabLst>
                          <a:tab pos="457200" algn="l"/>
                        </a:tabLst>
                      </a:pP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Risque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de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sous-évaluation:</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Difficulté d'estimer la valeur réelle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DPI.</a:t>
                      </a:r>
                    </a:p>
                    <a:p>
                      <a:pPr marL="285750" lvl="0" indent="-285750" algn="just">
                        <a:lnSpc>
                          <a:spcPct val="107000"/>
                        </a:lnSpc>
                        <a:spcAft>
                          <a:spcPts val="0"/>
                        </a:spcAft>
                        <a:buSzPts val="1000"/>
                        <a:buFont typeface="Wingdings" panose="05000000000000000000" pitchFamily="2" charset="2"/>
                        <a:buChar char="ü"/>
                        <a:tabLst>
                          <a:tab pos="457200" algn="l"/>
                        </a:tabLst>
                      </a:pP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Le coût d’acquisition peut être très élevé pour le cessionnaire.</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285750" lvl="0" indent="-285750" algn="just">
                        <a:lnSpc>
                          <a:spcPts val="1800"/>
                        </a:lnSpc>
                        <a:spcAft>
                          <a:spcPts val="900"/>
                        </a:spcAft>
                        <a:buSzPts val="1000"/>
                        <a:buFont typeface="Wingdings" panose="05000000000000000000" pitchFamily="2" charset="2"/>
                        <a:buChar char="ü"/>
                        <a:tabLst>
                          <a:tab pos="457200" algn="l"/>
                        </a:tabLst>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Risque juridique pour le cessionnaire car il doit vérifier la validité et l'absence de litiges antérieurs sur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le</a:t>
                      </a:r>
                      <a:r>
                        <a:rPr lang="fr-FR" sz="1400" baseline="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s DPI</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835876151"/>
                  </a:ext>
                </a:extLst>
              </a:tr>
              <a:tr h="370840">
                <a:tc>
                  <a:txBody>
                    <a:bodyPr/>
                    <a:lstStyle/>
                    <a:p>
                      <a:endParaRPr lang="fr-FR"/>
                    </a:p>
                  </a:txBody>
                  <a:tcPr/>
                </a:tc>
                <a:tc>
                  <a:txBody>
                    <a:bodyPr/>
                    <a:lstStyle/>
                    <a:p>
                      <a:endParaRPr lang="fr-FR"/>
                    </a:p>
                  </a:txBody>
                  <a:tcPr/>
                </a:tc>
                <a:tc>
                  <a:txBody>
                    <a:bodyPr/>
                    <a:lstStyle/>
                    <a:p>
                      <a:endParaRPr lang="fr-FR" dirty="0"/>
                    </a:p>
                  </a:txBody>
                  <a:tcPr/>
                </a:tc>
                <a:tc>
                  <a:txBody>
                    <a:bodyPr/>
                    <a:lstStyle/>
                    <a:p>
                      <a:pPr marL="285750" indent="-285750">
                        <a:buFont typeface="Wingdings" panose="05000000000000000000" pitchFamily="2" charset="2"/>
                        <a:buChar char="ü"/>
                      </a:pPr>
                      <a:endParaRPr lang="fr-FR" dirty="0"/>
                    </a:p>
                  </a:txBody>
                  <a:tcPr/>
                </a:tc>
                <a:extLst>
                  <a:ext uri="{0D108BD9-81ED-4DB2-BD59-A6C34878D82A}">
                    <a16:rowId xmlns:a16="http://schemas.microsoft.com/office/drawing/2014/main" val="309113"/>
                  </a:ext>
                </a:extLst>
              </a:tr>
            </a:tbl>
          </a:graphicData>
        </a:graphic>
      </p:graphicFrame>
    </p:spTree>
    <p:extLst>
      <p:ext uri="{BB962C8B-B14F-4D97-AF65-F5344CB8AC3E}">
        <p14:creationId xmlns:p14="http://schemas.microsoft.com/office/powerpoint/2010/main" val="315043318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val="2182707185"/>
              </p:ext>
            </p:extLst>
          </p:nvPr>
        </p:nvGraphicFramePr>
        <p:xfrm>
          <a:off x="251520" y="404664"/>
          <a:ext cx="8712968" cy="6461507"/>
        </p:xfrm>
        <a:graphic>
          <a:graphicData uri="http://schemas.openxmlformats.org/drawingml/2006/table">
            <a:tbl>
              <a:tblPr firstRow="1" bandRow="1">
                <a:tableStyleId>{7DF18680-E054-41AD-8BC1-D1AEF772440D}</a:tableStyleId>
              </a:tblPr>
              <a:tblGrid>
                <a:gridCol w="521289">
                  <a:extLst>
                    <a:ext uri="{9D8B030D-6E8A-4147-A177-3AD203B41FA5}">
                      <a16:colId xmlns:a16="http://schemas.microsoft.com/office/drawing/2014/main" val="3800810126"/>
                    </a:ext>
                  </a:extLst>
                </a:gridCol>
                <a:gridCol w="2431039">
                  <a:extLst>
                    <a:ext uri="{9D8B030D-6E8A-4147-A177-3AD203B41FA5}">
                      <a16:colId xmlns:a16="http://schemas.microsoft.com/office/drawing/2014/main" val="2942285303"/>
                    </a:ext>
                  </a:extLst>
                </a:gridCol>
                <a:gridCol w="2592288">
                  <a:extLst>
                    <a:ext uri="{9D8B030D-6E8A-4147-A177-3AD203B41FA5}">
                      <a16:colId xmlns:a16="http://schemas.microsoft.com/office/drawing/2014/main" val="408166967"/>
                    </a:ext>
                  </a:extLst>
                </a:gridCol>
                <a:gridCol w="3168352">
                  <a:extLst>
                    <a:ext uri="{9D8B030D-6E8A-4147-A177-3AD203B41FA5}">
                      <a16:colId xmlns:a16="http://schemas.microsoft.com/office/drawing/2014/main" val="2651735343"/>
                    </a:ext>
                  </a:extLst>
                </a:gridCol>
              </a:tblGrid>
              <a:tr h="370840">
                <a:tc>
                  <a:txBody>
                    <a:bodyPr/>
                    <a:lstStyle/>
                    <a:p>
                      <a:pPr algn="ctr"/>
                      <a:r>
                        <a:rPr lang="fr-FR" sz="2000" dirty="0" smtClean="0">
                          <a:solidFill>
                            <a:srgbClr val="002060"/>
                          </a:solidFill>
                          <a:latin typeface="Arial" panose="020B0604020202020204" pitchFamily="34" charset="0"/>
                          <a:cs typeface="Arial" panose="020B0604020202020204" pitchFamily="34" charset="0"/>
                        </a:rPr>
                        <a:t>N°</a:t>
                      </a:r>
                      <a:endParaRPr lang="fr-FR" sz="2000" dirty="0">
                        <a:solidFill>
                          <a:srgbClr val="002060"/>
                        </a:solidFill>
                        <a:latin typeface="Arial" panose="020B0604020202020204" pitchFamily="34" charset="0"/>
                        <a:cs typeface="Arial" panose="020B0604020202020204" pitchFamily="34" charset="0"/>
                      </a:endParaRPr>
                    </a:p>
                  </a:txBody>
                  <a:tcPr/>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 Type </a:t>
                      </a:r>
                    </a:p>
                  </a:txBody>
                  <a:tcPr marL="68580" marR="68580" marT="0" marB="0"/>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 Avantages </a:t>
                      </a:r>
                    </a:p>
                  </a:txBody>
                  <a:tcPr marL="68580" marR="68580" marT="0" marB="0"/>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Inconvénients</a:t>
                      </a:r>
                    </a:p>
                  </a:txBody>
                  <a:tcPr marL="68580" marR="68580" marT="0" marB="0"/>
                </a:tc>
                <a:extLst>
                  <a:ext uri="{0D108BD9-81ED-4DB2-BD59-A6C34878D82A}">
                    <a16:rowId xmlns:a16="http://schemas.microsoft.com/office/drawing/2014/main" val="290440004"/>
                  </a:ext>
                </a:extLst>
              </a:tr>
              <a:tr h="370840">
                <a:tc>
                  <a:txBody>
                    <a:bodyPr/>
                    <a:lstStyle/>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2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b="1"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3</a:t>
                      </a:r>
                      <a:endParaRPr lang="fr-FR" sz="14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200" b="1" dirty="0" smtClean="0">
                        <a:solidFill>
                          <a:srgbClr val="002060"/>
                        </a:solidFill>
                        <a:effectLst/>
                        <a:latin typeface="Arial" panose="020B0604020202020204" pitchFamily="34" charset="0"/>
                        <a:cs typeface="Arial" panose="020B0604020202020204" pitchFamily="34" charset="0"/>
                      </a:endParaRP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b="1" dirty="0" smtClean="0">
                          <a:solidFill>
                            <a:srgbClr val="002060"/>
                          </a:solidFill>
                          <a:effectLst/>
                          <a:latin typeface="Arial" panose="020B0604020202020204" pitchFamily="34" charset="0"/>
                          <a:cs typeface="Arial" panose="020B0604020202020204" pitchFamily="34" charset="0"/>
                        </a:rPr>
                        <a:t>Contrat </a:t>
                      </a:r>
                      <a:r>
                        <a:rPr lang="fr-FR" sz="1400" b="1" dirty="0">
                          <a:solidFill>
                            <a:srgbClr val="002060"/>
                          </a:solidFill>
                          <a:effectLst/>
                          <a:latin typeface="Arial" panose="020B0604020202020204" pitchFamily="34" charset="0"/>
                          <a:cs typeface="Arial" panose="020B0604020202020204" pitchFamily="34" charset="0"/>
                        </a:rPr>
                        <a:t>de licence</a:t>
                      </a:r>
                      <a:r>
                        <a:rPr lang="fr-FR" sz="1400" dirty="0">
                          <a:solidFill>
                            <a:srgbClr val="002060"/>
                          </a:solidFill>
                          <a:effectLst/>
                          <a:latin typeface="Arial" panose="020B0604020202020204" pitchFamily="34" charset="0"/>
                          <a:cs typeface="Arial" panose="020B0604020202020204" pitchFamily="34" charset="0"/>
                        </a:rPr>
                        <a:t> </a:t>
                      </a:r>
                      <a:r>
                        <a:rPr lang="fr-FR" sz="1400" b="1" u="none" strike="noStrike"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2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cs typeface="Arial" panose="020B0604020202020204" pitchFamily="34" charset="0"/>
                        </a:rPr>
                        <a:t>Un </a:t>
                      </a:r>
                      <a:r>
                        <a:rPr lang="fr-FR" sz="1400" dirty="0">
                          <a:solidFill>
                            <a:srgbClr val="002060"/>
                          </a:solidFill>
                          <a:effectLst/>
                          <a:latin typeface="Arial" panose="020B0604020202020204" pitchFamily="34" charset="0"/>
                          <a:cs typeface="Arial" panose="020B0604020202020204" pitchFamily="34" charset="0"/>
                        </a:rPr>
                        <a:t>moyen simple, fréquent et fiable de commercialiser vos droits de propriété intellectuelle. </a:t>
                      </a:r>
                      <a:endParaRPr lang="fr-FR" sz="1400" dirty="0" smtClean="0">
                        <a:solidFill>
                          <a:srgbClr val="002060"/>
                        </a:solidFill>
                        <a:effectLst/>
                        <a:latin typeface="Arial" panose="020B0604020202020204" pitchFamily="34"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8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cs typeface="Arial" panose="020B0604020202020204" pitchFamily="34" charset="0"/>
                        </a:rPr>
                        <a:t>Ils </a:t>
                      </a:r>
                      <a:r>
                        <a:rPr lang="fr-FR" sz="1400" dirty="0">
                          <a:solidFill>
                            <a:srgbClr val="002060"/>
                          </a:solidFill>
                          <a:effectLst/>
                          <a:latin typeface="Arial" panose="020B0604020202020204" pitchFamily="34" charset="0"/>
                          <a:cs typeface="Arial" panose="020B0604020202020204" pitchFamily="34" charset="0"/>
                        </a:rPr>
                        <a:t>vous permettent de monétiser vos actifs tout en conservant un certain contrôle. </a:t>
                      </a:r>
                      <a:r>
                        <a:rPr lang="fr-FR" sz="1400" b="1" u="none" strike="noStrike"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2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Vous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pourriez être amené à divulguer des informations sur votre propriété intellectuelle.</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8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Le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licencié</a:t>
                      </a: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 peut acquérir le savoir-faire et devenir un concurrent direct</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utilisant vos droits de propriété intellectuelle après la fin du contrat.</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Soyez attentif au calendrier et aux critères de paiement des redevances</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835876151"/>
                  </a:ext>
                </a:extLst>
              </a:tr>
              <a:tr h="370840">
                <a:tc>
                  <a:txBody>
                    <a:bodyPr/>
                    <a:lstStyle/>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b="1"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4</a:t>
                      </a:r>
                      <a:endParaRPr lang="fr-FR" sz="1400" b="1"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b="1" dirty="0" smtClean="0">
                        <a:solidFill>
                          <a:srgbClr val="002060"/>
                        </a:solidFill>
                        <a:effectLst/>
                        <a:latin typeface="Arial" panose="020B0604020202020204" pitchFamily="34" charset="0"/>
                        <a:cs typeface="Arial" panose="020B0604020202020204" pitchFamily="34" charset="0"/>
                      </a:endParaRPr>
                    </a:p>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b="1" dirty="0">
                          <a:solidFill>
                            <a:srgbClr val="002060"/>
                          </a:solidFill>
                          <a:effectLst/>
                          <a:latin typeface="Arial" panose="020B0604020202020204" pitchFamily="34" charset="0"/>
                          <a:cs typeface="Arial" panose="020B0604020202020204" pitchFamily="34" charset="0"/>
                        </a:rPr>
                        <a:t> </a:t>
                      </a:r>
                      <a:r>
                        <a:rPr lang="fr-FR" sz="1400" b="1" dirty="0" smtClean="0">
                          <a:solidFill>
                            <a:srgbClr val="002060"/>
                          </a:solidFill>
                          <a:effectLst/>
                          <a:latin typeface="Arial" panose="020B0604020202020204" pitchFamily="34" charset="0"/>
                          <a:cs typeface="Arial" panose="020B0604020202020204" pitchFamily="34" charset="0"/>
                        </a:rPr>
                        <a:t>Coentreprises </a:t>
                      </a:r>
                      <a:r>
                        <a:rPr lang="fr-FR" sz="1400" b="1" dirty="0">
                          <a:solidFill>
                            <a:srgbClr val="002060"/>
                          </a:solidFill>
                          <a:effectLst/>
                          <a:latin typeface="Arial" panose="020B0604020202020204" pitchFamily="34" charset="0"/>
                          <a:cs typeface="Arial" panose="020B0604020202020204" pitchFamily="34" charset="0"/>
                        </a:rPr>
                        <a:t>ou joint </a:t>
                      </a:r>
                      <a:r>
                        <a:rPr lang="fr-FR" sz="1400" b="1" dirty="0" smtClean="0">
                          <a:solidFill>
                            <a:srgbClr val="002060"/>
                          </a:solidFill>
                          <a:effectLst/>
                          <a:latin typeface="Arial" panose="020B0604020202020204" pitchFamily="34" charset="0"/>
                          <a:cs typeface="Arial" panose="020B0604020202020204" pitchFamily="34" charset="0"/>
                        </a:rPr>
                        <a:t>ventures</a:t>
                      </a:r>
                      <a:r>
                        <a:rPr lang="fr-FR" sz="1400" dirty="0" smtClean="0">
                          <a:solidFill>
                            <a:srgbClr val="002060"/>
                          </a:solidFill>
                          <a:effectLst/>
                          <a:latin typeface="Arial" panose="020B0604020202020204" pitchFamily="34" charset="0"/>
                          <a:cs typeface="Arial" panose="020B0604020202020204" pitchFamily="34" charset="0"/>
                        </a:rPr>
                        <a:t> </a:t>
                      </a:r>
                      <a:r>
                        <a:rPr lang="fr-FR" sz="1400" b="1" u="none" strike="noStrike"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cs typeface="Arial" panose="020B0604020202020204" pitchFamily="34" charset="0"/>
                        </a:rPr>
                        <a:t>Les </a:t>
                      </a:r>
                      <a:r>
                        <a:rPr lang="fr-FR" sz="1400" dirty="0">
                          <a:solidFill>
                            <a:srgbClr val="002060"/>
                          </a:solidFill>
                          <a:effectLst/>
                          <a:latin typeface="Arial" panose="020B0604020202020204" pitchFamily="34" charset="0"/>
                          <a:cs typeface="Arial" panose="020B0604020202020204" pitchFamily="34" charset="0"/>
                        </a:rPr>
                        <a:t>coentreprises sont un outil précieux pour accroître et développer votre </a:t>
                      </a:r>
                      <a:r>
                        <a:rPr lang="fr-FR" sz="1400" dirty="0" smtClean="0">
                          <a:solidFill>
                            <a:srgbClr val="002060"/>
                          </a:solidFill>
                          <a:effectLst/>
                          <a:latin typeface="Arial" panose="020B0604020202020204" pitchFamily="34" charset="0"/>
                          <a:cs typeface="Arial" panose="020B0604020202020204" pitchFamily="34" charset="0"/>
                        </a:rPr>
                        <a:t>entreprise</a:t>
                      </a:r>
                      <a:r>
                        <a:rPr lang="fr-FR" sz="1400" baseline="0" dirty="0" smtClean="0">
                          <a:solidFill>
                            <a:srgbClr val="002060"/>
                          </a:solidFill>
                          <a:effectLst/>
                          <a:latin typeface="Arial" panose="020B0604020202020204" pitchFamily="34" charset="0"/>
                          <a:cs typeface="Arial" panose="020B0604020202020204" pitchFamily="34" charset="0"/>
                        </a:rPr>
                        <a:t> </a:t>
                      </a:r>
                      <a:r>
                        <a:rPr lang="fr-FR" sz="1400" dirty="0" smtClean="0">
                          <a:solidFill>
                            <a:srgbClr val="002060"/>
                          </a:solidFill>
                          <a:effectLst/>
                          <a:latin typeface="Arial" panose="020B0604020202020204" pitchFamily="34" charset="0"/>
                          <a:cs typeface="Arial" panose="020B0604020202020204" pitchFamily="34" charset="0"/>
                        </a:rPr>
                        <a:t>en </a:t>
                      </a:r>
                      <a:r>
                        <a:rPr lang="fr-FR" sz="1400" dirty="0">
                          <a:solidFill>
                            <a:srgbClr val="002060"/>
                          </a:solidFill>
                          <a:effectLst/>
                          <a:latin typeface="Arial" panose="020B0604020202020204" pitchFamily="34" charset="0"/>
                          <a:cs typeface="Arial" panose="020B0604020202020204" pitchFamily="34" charset="0"/>
                        </a:rPr>
                        <a:t>combinant des actifs </a:t>
                      </a:r>
                      <a:r>
                        <a:rPr lang="fr-FR" sz="1400" dirty="0" smtClean="0">
                          <a:solidFill>
                            <a:srgbClr val="002060"/>
                          </a:solidFill>
                          <a:effectLst/>
                          <a:latin typeface="Arial" panose="020B0604020202020204" pitchFamily="34" charset="0"/>
                          <a:cs typeface="Arial" panose="020B0604020202020204" pitchFamily="34" charset="0"/>
                        </a:rPr>
                        <a:t>matériels et </a:t>
                      </a:r>
                      <a:r>
                        <a:rPr lang="fr-FR" sz="1400" dirty="0">
                          <a:solidFill>
                            <a:srgbClr val="002060"/>
                          </a:solidFill>
                          <a:effectLst/>
                          <a:latin typeface="Arial" panose="020B0604020202020204" pitchFamily="34" charset="0"/>
                          <a:cs typeface="Arial" panose="020B0604020202020204" pitchFamily="34" charset="0"/>
                        </a:rPr>
                        <a:t>immatériels. </a:t>
                      </a:r>
                      <a:endParaRPr lang="fr-FR" sz="1400" dirty="0" smtClean="0">
                        <a:solidFill>
                          <a:srgbClr val="002060"/>
                        </a:solidFill>
                        <a:effectLst/>
                        <a:latin typeface="Arial" panose="020B0604020202020204" pitchFamily="34"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8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cs typeface="Arial" panose="020B0604020202020204" pitchFamily="34" charset="0"/>
                        </a:rPr>
                        <a:t>Vous </a:t>
                      </a:r>
                      <a:r>
                        <a:rPr lang="fr-FR" sz="1400" dirty="0">
                          <a:solidFill>
                            <a:srgbClr val="002060"/>
                          </a:solidFill>
                          <a:effectLst/>
                          <a:latin typeface="Arial" panose="020B0604020202020204" pitchFamily="34" charset="0"/>
                          <a:cs typeface="Arial" panose="020B0604020202020204" pitchFamily="34" charset="0"/>
                        </a:rPr>
                        <a:t>pouvez avoir accès à des actifs de propriété intellectuelle ne faisant pas partie de votre portefeuille avec un investissement minimal. </a:t>
                      </a:r>
                      <a:r>
                        <a:rPr lang="fr-FR" sz="1400" b="1" u="none" strike="noStrike"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La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question de la propriété des nouveaux droits de propriété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intellectuelle</a:t>
                      </a:r>
                      <a:r>
                        <a:rPr lang="fr-FR" sz="1400" baseline="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créés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par la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coentreprise</a:t>
                      </a:r>
                      <a:r>
                        <a:rPr lang="fr-FR" sz="1400" baseline="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pourrait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poser problème</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a:t>
                      </a: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Le risque de litiges est accru en cas de communication insuffisante ou d'objectifs flous au départ.</a:t>
                      </a: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Dissoudre une coentreprise est souvent complexe et nécessite un plan de sortie très clair pour éviter des litiges longs et coûteux</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b="1" u="none" strike="noStrike"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09113"/>
                  </a:ext>
                </a:extLst>
              </a:tr>
            </a:tbl>
          </a:graphicData>
        </a:graphic>
      </p:graphicFrame>
    </p:spTree>
    <p:extLst>
      <p:ext uri="{BB962C8B-B14F-4D97-AF65-F5344CB8AC3E}">
        <p14:creationId xmlns:p14="http://schemas.microsoft.com/office/powerpoint/2010/main" val="292544204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628800"/>
            <a:ext cx="8784976" cy="523220"/>
          </a:xfrm>
          <a:prstGeom prst="rect">
            <a:avLst/>
          </a:prstGeom>
        </p:spPr>
        <p:txBody>
          <a:bodyPr wrap="square">
            <a:spAutoFit/>
          </a:bodyPr>
          <a:lstStyle/>
          <a:p>
            <a:pPr lvl="0" algn="just">
              <a:defRPr/>
            </a:pPr>
            <a:endParaRPr lang="fr-FR" sz="2800" kern="0" dirty="0">
              <a:solidFill>
                <a:srgbClr val="002060"/>
              </a:solidFill>
              <a:latin typeface="Arial" panose="020B0604020202020204" pitchFamily="34" charset="0"/>
              <a:cs typeface="Arial" panose="020B0604020202020204" pitchFamily="34" charset="0"/>
            </a:endParaRPr>
          </a:p>
        </p:txBody>
      </p:sp>
      <p:graphicFrame>
        <p:nvGraphicFramePr>
          <p:cNvPr id="3" name="Tableau 2"/>
          <p:cNvGraphicFramePr>
            <a:graphicFrameLocks noGrp="1"/>
          </p:cNvGraphicFramePr>
          <p:nvPr>
            <p:extLst>
              <p:ext uri="{D42A27DB-BD31-4B8C-83A1-F6EECF244321}">
                <p14:modId xmlns:p14="http://schemas.microsoft.com/office/powerpoint/2010/main" val="1717282799"/>
              </p:ext>
            </p:extLst>
          </p:nvPr>
        </p:nvGraphicFramePr>
        <p:xfrm>
          <a:off x="251520" y="332656"/>
          <a:ext cx="8640960" cy="6445378"/>
        </p:xfrm>
        <a:graphic>
          <a:graphicData uri="http://schemas.openxmlformats.org/drawingml/2006/table">
            <a:tbl>
              <a:tblPr firstRow="1" bandRow="1">
                <a:tableStyleId>{7DF18680-E054-41AD-8BC1-D1AEF772440D}</a:tableStyleId>
              </a:tblPr>
              <a:tblGrid>
                <a:gridCol w="516981">
                  <a:extLst>
                    <a:ext uri="{9D8B030D-6E8A-4147-A177-3AD203B41FA5}">
                      <a16:colId xmlns:a16="http://schemas.microsoft.com/office/drawing/2014/main" val="3800810126"/>
                    </a:ext>
                  </a:extLst>
                </a:gridCol>
                <a:gridCol w="1661412">
                  <a:extLst>
                    <a:ext uri="{9D8B030D-6E8A-4147-A177-3AD203B41FA5}">
                      <a16:colId xmlns:a16="http://schemas.microsoft.com/office/drawing/2014/main" val="2942285303"/>
                    </a:ext>
                  </a:extLst>
                </a:gridCol>
                <a:gridCol w="3320400">
                  <a:extLst>
                    <a:ext uri="{9D8B030D-6E8A-4147-A177-3AD203B41FA5}">
                      <a16:colId xmlns:a16="http://schemas.microsoft.com/office/drawing/2014/main" val="408166967"/>
                    </a:ext>
                  </a:extLst>
                </a:gridCol>
                <a:gridCol w="3142167">
                  <a:extLst>
                    <a:ext uri="{9D8B030D-6E8A-4147-A177-3AD203B41FA5}">
                      <a16:colId xmlns:a16="http://schemas.microsoft.com/office/drawing/2014/main" val="2651735343"/>
                    </a:ext>
                  </a:extLst>
                </a:gridCol>
              </a:tblGrid>
              <a:tr h="370840">
                <a:tc>
                  <a:txBody>
                    <a:bodyPr/>
                    <a:lstStyle/>
                    <a:p>
                      <a:pPr algn="ctr"/>
                      <a:r>
                        <a:rPr lang="fr-FR" sz="2000" dirty="0" smtClean="0">
                          <a:solidFill>
                            <a:srgbClr val="002060"/>
                          </a:solidFill>
                          <a:latin typeface="Arial" panose="020B0604020202020204" pitchFamily="34" charset="0"/>
                          <a:cs typeface="Arial" panose="020B0604020202020204" pitchFamily="34" charset="0"/>
                        </a:rPr>
                        <a:t>N°</a:t>
                      </a:r>
                      <a:endParaRPr lang="fr-FR" sz="2000" dirty="0">
                        <a:solidFill>
                          <a:srgbClr val="002060"/>
                        </a:solidFill>
                        <a:latin typeface="Arial" panose="020B0604020202020204" pitchFamily="34" charset="0"/>
                        <a:cs typeface="Arial" panose="020B0604020202020204" pitchFamily="34" charset="0"/>
                      </a:endParaRPr>
                    </a:p>
                  </a:txBody>
                  <a:tcPr/>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 Type </a:t>
                      </a:r>
                    </a:p>
                  </a:txBody>
                  <a:tcPr marL="68580" marR="68580" marT="0" marB="0"/>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 Avantages </a:t>
                      </a:r>
                    </a:p>
                  </a:txBody>
                  <a:tcPr marL="68580" marR="68580" marT="0" marB="0"/>
                </a:tc>
                <a:tc>
                  <a:txBody>
                    <a:bodyPr/>
                    <a:lstStyle/>
                    <a:p>
                      <a:pPr algn="ctr">
                        <a:lnSpc>
                          <a:spcPct val="107000"/>
                        </a:lnSpc>
                        <a:spcAft>
                          <a:spcPts val="0"/>
                        </a:spcAft>
                      </a:pPr>
                      <a:r>
                        <a:rPr lang="fr-FR" sz="2000" dirty="0">
                          <a:solidFill>
                            <a:srgbClr val="002060"/>
                          </a:solidFill>
                          <a:effectLst/>
                          <a:latin typeface="Arial" panose="020B0604020202020204" pitchFamily="34" charset="0"/>
                          <a:ea typeface="Calibri" panose="020F0502020204030204" pitchFamily="34" charset="0"/>
                          <a:cs typeface="Arial" panose="020B0604020202020204" pitchFamily="34" charset="0"/>
                        </a:rPr>
                        <a:t>Inconvénients</a:t>
                      </a:r>
                    </a:p>
                  </a:txBody>
                  <a:tcPr marL="68580" marR="68580" marT="0" marB="0"/>
                </a:tc>
                <a:extLst>
                  <a:ext uri="{0D108BD9-81ED-4DB2-BD59-A6C34878D82A}">
                    <a16:rowId xmlns:a16="http://schemas.microsoft.com/office/drawing/2014/main" val="290440004"/>
                  </a:ext>
                </a:extLst>
              </a:tr>
              <a:tr h="370840">
                <a:tc>
                  <a:txBody>
                    <a:bodyPr/>
                    <a:lstStyle/>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1F1F1F"/>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1F1F1F"/>
                          </a:solidFill>
                          <a:effectLst/>
                          <a:latin typeface="Arial" panose="020B0604020202020204" pitchFamily="34" charset="0"/>
                          <a:ea typeface="Times New Roman" panose="02020603050405020304" pitchFamily="18" charset="0"/>
                          <a:cs typeface="Arial" panose="020B0604020202020204" pitchFamily="34" charset="0"/>
                        </a:rPr>
                        <a:t>5</a:t>
                      </a:r>
                      <a:endParaRPr lang="fr-FR"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b="1" dirty="0" smtClean="0">
                        <a:solidFill>
                          <a:srgbClr val="1F1F1F"/>
                        </a:solidFill>
                        <a:effectLst/>
                        <a:latin typeface="Arial" panose="020B0604020202020204" pitchFamily="34" charset="0"/>
                        <a:cs typeface="Arial" panose="020B0604020202020204" pitchFamily="34" charset="0"/>
                      </a:endParaRPr>
                    </a:p>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b="1" dirty="0" smtClean="0">
                          <a:solidFill>
                            <a:srgbClr val="1F1F1F"/>
                          </a:solidFill>
                          <a:effectLst/>
                          <a:latin typeface="Arial" panose="020B0604020202020204" pitchFamily="34" charset="0"/>
                          <a:cs typeface="Arial" panose="020B0604020202020204" pitchFamily="34" charset="0"/>
                        </a:rPr>
                        <a:t>Contrat </a:t>
                      </a:r>
                      <a:r>
                        <a:rPr lang="fr-FR" sz="1400" b="1" dirty="0">
                          <a:solidFill>
                            <a:srgbClr val="1F1F1F"/>
                          </a:solidFill>
                          <a:effectLst/>
                          <a:latin typeface="Arial" panose="020B0604020202020204" pitchFamily="34" charset="0"/>
                          <a:cs typeface="Arial" panose="020B0604020202020204" pitchFamily="34" charset="0"/>
                        </a:rPr>
                        <a:t>de franchise</a:t>
                      </a:r>
                      <a:r>
                        <a:rPr lang="fr-FR" sz="1400" dirty="0">
                          <a:effectLst/>
                          <a:latin typeface="Arial" panose="020B0604020202020204" pitchFamily="34" charset="0"/>
                          <a:cs typeface="Arial" panose="020B0604020202020204" pitchFamily="34" charset="0"/>
                        </a:rPr>
                        <a:t> </a:t>
                      </a:r>
                      <a:r>
                        <a:rPr lang="fr-FR" sz="1400" b="1" u="none" strike="noStrike" dirty="0">
                          <a:solidFill>
                            <a:srgbClr val="1F1F1F"/>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cs typeface="Arial" panose="020B0604020202020204" pitchFamily="34" charset="0"/>
                        </a:rPr>
                        <a:t>Un </a:t>
                      </a:r>
                      <a:r>
                        <a:rPr lang="fr-FR" sz="1400" dirty="0">
                          <a:solidFill>
                            <a:srgbClr val="002060"/>
                          </a:solidFill>
                          <a:effectLst/>
                          <a:latin typeface="Arial" panose="020B0604020202020204" pitchFamily="34" charset="0"/>
                          <a:cs typeface="Arial" panose="020B0604020202020204" pitchFamily="34" charset="0"/>
                        </a:rPr>
                        <a:t>moyen intéressant et </a:t>
                      </a:r>
                      <a:r>
                        <a:rPr lang="fr-FR" sz="1400" dirty="0" smtClean="0">
                          <a:solidFill>
                            <a:srgbClr val="002060"/>
                          </a:solidFill>
                          <a:effectLst/>
                          <a:latin typeface="Arial" panose="020B0604020202020204" pitchFamily="34" charset="0"/>
                          <a:cs typeface="Arial" panose="020B0604020202020204" pitchFamily="34" charset="0"/>
                        </a:rPr>
                        <a:t>simple de </a:t>
                      </a:r>
                      <a:r>
                        <a:rPr lang="fr-FR" sz="1400" dirty="0">
                          <a:solidFill>
                            <a:srgbClr val="002060"/>
                          </a:solidFill>
                          <a:effectLst/>
                          <a:latin typeface="Arial" panose="020B0604020202020204" pitchFamily="34" charset="0"/>
                          <a:cs typeface="Arial" panose="020B0604020202020204" pitchFamily="34" charset="0"/>
                        </a:rPr>
                        <a:t>développer son activité tout en générant des </a:t>
                      </a:r>
                      <a:r>
                        <a:rPr lang="fr-FR" sz="1400" dirty="0" smtClean="0">
                          <a:solidFill>
                            <a:srgbClr val="002060"/>
                          </a:solidFill>
                          <a:effectLst/>
                          <a:latin typeface="Arial" panose="020B0604020202020204" pitchFamily="34" charset="0"/>
                          <a:cs typeface="Arial" panose="020B0604020202020204" pitchFamily="34" charset="0"/>
                        </a:rPr>
                        <a:t>revenus.</a:t>
                      </a: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8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Accès à des méthodes commerciales et opérationnelles qui ont déjà fait leurs preuves.</a:t>
                      </a: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kumimoji="0" lang="fr-FR" sz="800" b="0" i="0" kern="1200" dirty="0" smtClean="0">
                        <a:solidFill>
                          <a:srgbClr val="002060"/>
                        </a:solidFill>
                        <a:effectLst/>
                        <a:latin typeface="Arial" panose="020B0604020202020204" pitchFamily="34" charset="0"/>
                        <a:ea typeface="+mn-ea"/>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Soutien technique, logistique et commercial continu de la part du réseau.</a:t>
                      </a:r>
                      <a:endParaRPr lang="fr-FR" sz="1400" dirty="0" smtClean="0">
                        <a:solidFill>
                          <a:srgbClr val="002060"/>
                        </a:solidFill>
                        <a:effectLst/>
                        <a:latin typeface="Arial" panose="020B0604020202020204" pitchFamily="34" charset="0"/>
                        <a:cs typeface="Arial" panose="020B0604020202020204" pitchFamily="34" charset="0"/>
                      </a:endParaRPr>
                    </a:p>
                  </a:txBody>
                  <a:tcPr marL="68580" marR="68580" marT="0" marB="0"/>
                </a:tc>
                <a:tc>
                  <a:txBody>
                    <a:bodyPr/>
                    <a:lstStyle/>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Nécessite des ressources importantes de</a:t>
                      </a:r>
                      <a:r>
                        <a:rPr kumimoji="0" lang="fr-FR" sz="1400" b="0" i="0" kern="1200" baseline="0" dirty="0" smtClean="0">
                          <a:solidFill>
                            <a:srgbClr val="002060"/>
                          </a:solidFill>
                          <a:effectLst/>
                          <a:latin typeface="Arial" panose="020B0604020202020204" pitchFamily="34" charset="0"/>
                          <a:ea typeface="+mn-ea"/>
                          <a:cs typeface="Arial" panose="020B0604020202020204" pitchFamily="34" charset="0"/>
                        </a:rPr>
                        <a:t> la part du franchiseur </a:t>
                      </a: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pour animer, former et contrôler le réseau de manière constante</a:t>
                      </a:r>
                      <a:r>
                        <a:rPr lang="fr-FR" sz="1400" dirty="0" smtClean="0">
                          <a:solidFill>
                            <a:srgbClr val="002060"/>
                          </a:solidFill>
                          <a:effectLst/>
                          <a:latin typeface="Arial" panose="020B0604020202020204" pitchFamily="34" charset="0"/>
                          <a:cs typeface="Arial" panose="020B0604020202020204" pitchFamily="34" charset="0"/>
                        </a:rPr>
                        <a:t>. </a:t>
                      </a: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8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cs typeface="Arial" panose="020B0604020202020204" pitchFamily="34" charset="0"/>
                        </a:rPr>
                        <a:t>Une </a:t>
                      </a:r>
                      <a:r>
                        <a:rPr lang="fr-FR" sz="1400" dirty="0">
                          <a:solidFill>
                            <a:srgbClr val="002060"/>
                          </a:solidFill>
                          <a:effectLst/>
                          <a:latin typeface="Arial" panose="020B0604020202020204" pitchFamily="34" charset="0"/>
                          <a:cs typeface="Arial" panose="020B0604020202020204" pitchFamily="34" charset="0"/>
                        </a:rPr>
                        <a:t>erreur du franchiseur peut entraîner des perturbations importantes pour l'activité des </a:t>
                      </a:r>
                      <a:r>
                        <a:rPr lang="fr-FR" sz="1400" dirty="0" smtClean="0">
                          <a:solidFill>
                            <a:srgbClr val="002060"/>
                          </a:solidFill>
                          <a:effectLst/>
                          <a:latin typeface="Arial" panose="020B0604020202020204" pitchFamily="34" charset="0"/>
                          <a:cs typeface="Arial" panose="020B0604020202020204" pitchFamily="34" charset="0"/>
                        </a:rPr>
                        <a:t>franchisés</a:t>
                      </a:r>
                      <a:r>
                        <a:rPr lang="fr-FR" sz="1400" dirty="0">
                          <a:solidFill>
                            <a:srgbClr val="002060"/>
                          </a:solidFill>
                          <a:effectLst/>
                          <a:latin typeface="Arial" panose="020B0604020202020204" pitchFamily="34" charset="0"/>
                          <a:cs typeface="Arial" panose="020B0604020202020204" pitchFamily="34" charset="0"/>
                        </a:rPr>
                        <a:t>. </a:t>
                      </a:r>
                      <a:r>
                        <a:rPr lang="fr-FR" sz="1400" b="1" u="none" strike="noStrike"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b="1" u="none" strike="noStrike"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835876151"/>
                  </a:ext>
                </a:extLst>
              </a:tr>
              <a:tr h="370840">
                <a:tc>
                  <a:txBody>
                    <a:bodyPr/>
                    <a:lstStyle/>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1F1F1F"/>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1F1F1F"/>
                          </a:solidFill>
                          <a:effectLst/>
                          <a:latin typeface="Arial" panose="020B0604020202020204" pitchFamily="34" charset="0"/>
                          <a:ea typeface="Times New Roman" panose="02020603050405020304" pitchFamily="18" charset="0"/>
                          <a:cs typeface="Arial" panose="020B0604020202020204" pitchFamily="34" charset="0"/>
                        </a:rPr>
                        <a:t>6</a:t>
                      </a:r>
                      <a:endParaRPr lang="fr-FR"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b="1" dirty="0" smtClean="0">
                        <a:solidFill>
                          <a:srgbClr val="1F1F1F"/>
                        </a:solidFill>
                        <a:effectLst/>
                        <a:latin typeface="Arial" panose="020B0604020202020204" pitchFamily="34" charset="0"/>
                        <a:cs typeface="Arial" panose="020B0604020202020204" pitchFamily="34" charset="0"/>
                      </a:endParaRPr>
                    </a:p>
                    <a:p>
                      <a:pPr>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b="1" dirty="0" smtClean="0">
                          <a:solidFill>
                            <a:srgbClr val="1F1F1F"/>
                          </a:solidFill>
                          <a:effectLst/>
                          <a:latin typeface="Arial" panose="020B0604020202020204" pitchFamily="34" charset="0"/>
                          <a:cs typeface="Arial" panose="020B0604020202020204" pitchFamily="34" charset="0"/>
                        </a:rPr>
                        <a:t>Transfert </a:t>
                      </a:r>
                      <a:r>
                        <a:rPr lang="fr-FR" sz="1400" b="1" dirty="0">
                          <a:solidFill>
                            <a:srgbClr val="1F1F1F"/>
                          </a:solidFill>
                          <a:effectLst/>
                          <a:latin typeface="Arial" panose="020B0604020202020204" pitchFamily="34" charset="0"/>
                          <a:cs typeface="Arial" panose="020B0604020202020204" pitchFamily="34" charset="0"/>
                        </a:rPr>
                        <a:t>de technologie</a:t>
                      </a:r>
                      <a:r>
                        <a:rPr lang="fr-FR" sz="1400" dirty="0">
                          <a:effectLst/>
                          <a:latin typeface="Arial" panose="020B0604020202020204" pitchFamily="34" charset="0"/>
                          <a:cs typeface="Arial" panose="020B0604020202020204" pitchFamily="34" charset="0"/>
                        </a:rPr>
                        <a:t> </a:t>
                      </a:r>
                      <a:r>
                        <a:rPr lang="fr-FR" sz="1400" b="1" u="none" strike="noStrike" dirty="0">
                          <a:solidFill>
                            <a:srgbClr val="1F1F1F"/>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cs typeface="Arial" panose="020B0604020202020204" pitchFamily="34" charset="0"/>
                        </a:rPr>
                        <a:t>À </a:t>
                      </a:r>
                      <a:r>
                        <a:rPr lang="fr-FR" sz="1400" dirty="0">
                          <a:solidFill>
                            <a:srgbClr val="002060"/>
                          </a:solidFill>
                          <a:effectLst/>
                          <a:latin typeface="Arial" panose="020B0604020202020204" pitchFamily="34" charset="0"/>
                          <a:cs typeface="Arial" panose="020B0604020202020204" pitchFamily="34" charset="0"/>
                        </a:rPr>
                        <a:t>l'instar des licences</a:t>
                      </a:r>
                      <a:r>
                        <a:rPr lang="fr-FR" sz="1400" dirty="0" smtClean="0">
                          <a:solidFill>
                            <a:srgbClr val="002060"/>
                          </a:solidFill>
                          <a:effectLst/>
                          <a:latin typeface="Arial" panose="020B0604020202020204" pitchFamily="34" charset="0"/>
                          <a:cs typeface="Arial" panose="020B0604020202020204" pitchFamily="34" charset="0"/>
                        </a:rPr>
                        <a:t>, il </a:t>
                      </a:r>
                      <a:r>
                        <a:rPr lang="fr-FR" sz="1400" dirty="0">
                          <a:solidFill>
                            <a:srgbClr val="002060"/>
                          </a:solidFill>
                          <a:effectLst/>
                          <a:latin typeface="Arial" panose="020B0604020202020204" pitchFamily="34" charset="0"/>
                          <a:cs typeface="Arial" panose="020B0604020202020204" pitchFamily="34" charset="0"/>
                        </a:rPr>
                        <a:t>peut favoriser l'innovation </a:t>
                      </a:r>
                      <a:r>
                        <a:rPr lang="fr-FR" sz="1400" dirty="0" smtClean="0">
                          <a:solidFill>
                            <a:srgbClr val="002060"/>
                          </a:solidFill>
                          <a:effectLst/>
                          <a:latin typeface="Arial" panose="020B0604020202020204" pitchFamily="34" charset="0"/>
                          <a:cs typeface="Arial" panose="020B0604020202020204" pitchFamily="34" charset="0"/>
                        </a:rPr>
                        <a:t>et l'expansion </a:t>
                      </a:r>
                      <a:r>
                        <a:rPr lang="fr-FR" sz="1400" dirty="0">
                          <a:solidFill>
                            <a:srgbClr val="002060"/>
                          </a:solidFill>
                          <a:effectLst/>
                          <a:latin typeface="Arial" panose="020B0604020202020204" pitchFamily="34" charset="0"/>
                          <a:cs typeface="Arial" panose="020B0604020202020204" pitchFamily="34" charset="0"/>
                        </a:rPr>
                        <a:t>commerciale. </a:t>
                      </a:r>
                      <a:endParaRPr lang="fr-FR" sz="1400" dirty="0" smtClean="0">
                        <a:solidFill>
                          <a:srgbClr val="002060"/>
                        </a:solidFill>
                        <a:effectLst/>
                        <a:latin typeface="Arial" panose="020B0604020202020204" pitchFamily="34"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300" dirty="0" smtClean="0">
                        <a:solidFill>
                          <a:srgbClr val="002060"/>
                        </a:solidFill>
                        <a:effectLst/>
                        <a:latin typeface="Arial" panose="020B0604020202020204" pitchFamily="34"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Génère des revenus (royalties, prix de vente) sans avoir à fabriquer ou commercialiser soi-même.</a:t>
                      </a: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kumimoji="0" lang="fr-FR" sz="300" b="0" i="0" kern="1200" dirty="0" smtClean="0">
                        <a:solidFill>
                          <a:srgbClr val="002060"/>
                        </a:solidFill>
                        <a:effectLst/>
                        <a:latin typeface="Arial" panose="020B0604020202020204" pitchFamily="34" charset="0"/>
                        <a:ea typeface="+mn-ea"/>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kumimoji="0" lang="fr-FR" sz="300" b="0" i="0" kern="1200" dirty="0" smtClean="0">
                        <a:solidFill>
                          <a:srgbClr val="002060"/>
                        </a:solidFill>
                        <a:effectLst/>
                        <a:latin typeface="Arial" panose="020B0604020202020204" pitchFamily="34" charset="0"/>
                        <a:ea typeface="+mn-ea"/>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Permet d'acquérir une avance compétitive immédiate sur ses concurrents locaux.</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Soyez </a:t>
                      </a:r>
                      <a:r>
                        <a:rPr lang="fr-FR" sz="14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vigilant quant à la propriété des améliorations créées par le concédant de licence ou l'un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des</a:t>
                      </a:r>
                      <a:r>
                        <a:rPr lang="fr-FR" sz="1400" baseline="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r>
                        <a:rPr lang="fr-FR" sz="14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licenciés.</a:t>
                      </a: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3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fr-FR" sz="3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Dans les secteurs de pointe, la technologie peut être dépassée avant même la fin de son intégration.</a:t>
                      </a: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0" lang="fr-FR" sz="500" b="0" i="0" kern="1200" dirty="0" smtClean="0">
                          <a:solidFill>
                            <a:srgbClr val="002060"/>
                          </a:solidFill>
                          <a:effectLst/>
                          <a:latin typeface="Arial" panose="020B0604020202020204" pitchFamily="34" charset="0"/>
                          <a:ea typeface="+mn-ea"/>
                          <a:cs typeface="Arial" panose="020B0604020202020204" pitchFamily="34" charset="0"/>
                        </a:rPr>
                        <a:t>é</a:t>
                      </a: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kumimoji="0" lang="fr-FR" sz="300" b="0" i="0" kern="1200" dirty="0" smtClean="0">
                        <a:solidFill>
                          <a:srgbClr val="002060"/>
                        </a:solidFill>
                        <a:effectLst/>
                        <a:latin typeface="Arial" panose="020B0604020202020204" pitchFamily="34" charset="0"/>
                        <a:ea typeface="+mn-ea"/>
                        <a:cs typeface="Arial" panose="020B0604020202020204" pitchFamily="34" charset="0"/>
                      </a:endParaRPr>
                    </a:p>
                    <a:p>
                      <a:pPr marL="285750" indent="-285750" algn="just">
                        <a:lnSpc>
                          <a:spcPct val="107000"/>
                        </a:lnSpc>
                        <a:spcAft>
                          <a:spcPts val="0"/>
                        </a:spcAft>
                        <a:buFont typeface="Wingdings" panose="05000000000000000000" pitchFamily="2" charset="2"/>
                        <a:buChar char="ü"/>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La</a:t>
                      </a:r>
                      <a:r>
                        <a:rPr kumimoji="0" lang="fr-FR" sz="1400" b="0" i="0" kern="1200" baseline="0" dirty="0" smtClean="0">
                          <a:solidFill>
                            <a:srgbClr val="002060"/>
                          </a:solidFill>
                          <a:effectLst/>
                          <a:latin typeface="Arial" panose="020B0604020202020204" pitchFamily="34" charset="0"/>
                          <a:ea typeface="+mn-ea"/>
                          <a:cs typeface="Arial" panose="020B0604020202020204" pitchFamily="34" charset="0"/>
                        </a:rPr>
                        <a:t> technologie reste</a:t>
                      </a:r>
                      <a:r>
                        <a:rPr kumimoji="0" lang="fr-FR" sz="1400" b="0" i="0" kern="1200" dirty="0" smtClean="0">
                          <a:solidFill>
                            <a:srgbClr val="002060"/>
                          </a:solidFill>
                          <a:effectLst/>
                          <a:latin typeface="Arial" panose="020B0604020202020204" pitchFamily="34" charset="0"/>
                          <a:ea typeface="+mn-ea"/>
                          <a:cs typeface="Arial" panose="020B0604020202020204" pitchFamily="34" charset="0"/>
                        </a:rPr>
                        <a:t> souvent liée au cédant pour les mises à jour, les pièces ou l'assistance technique.</a:t>
                      </a:r>
                      <a:endParaRPr lang="fr-FR" sz="14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0"/>
                        </a:spcAft>
                        <a:buFont typeface="Wingdings" panose="05000000000000000000" pitchFamily="2" charset="2"/>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400" b="1" u="none" strike="noStrike"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 </a:t>
                      </a:r>
                      <a:endParaRPr lang="fr-FR" sz="1400" b="1" u="none" strike="noStrike"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09113"/>
                  </a:ext>
                </a:extLst>
              </a:tr>
            </a:tbl>
          </a:graphicData>
        </a:graphic>
      </p:graphicFrame>
    </p:spTree>
    <p:extLst>
      <p:ext uri="{BB962C8B-B14F-4D97-AF65-F5344CB8AC3E}">
        <p14:creationId xmlns:p14="http://schemas.microsoft.com/office/powerpoint/2010/main" val="220257945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6"/>
            <a:ext cx="8640960" cy="5940088"/>
          </a:xfrm>
          <a:prstGeom prst="rect">
            <a:avLst/>
          </a:prstGeom>
        </p:spPr>
        <p:txBody>
          <a:bodyPr wrap="square">
            <a:spAutoFit/>
          </a:bodyPr>
          <a:lstStyle/>
          <a:p>
            <a:pPr algn="ctr"/>
            <a:r>
              <a:rPr lang="fr-FR" sz="2800" b="1" u="sng" dirty="0">
                <a:solidFill>
                  <a:srgbClr val="002060"/>
                </a:solidFill>
                <a:latin typeface="Arial" panose="020B0604020202020204" pitchFamily="34" charset="0"/>
                <a:cs typeface="Arial" panose="020B0604020202020204" pitchFamily="34" charset="0"/>
              </a:rPr>
              <a:t>8. Les autres formes de commercialisation </a:t>
            </a:r>
            <a:r>
              <a:rPr lang="fr-FR" sz="2800" b="1" u="sng" dirty="0" smtClean="0">
                <a:solidFill>
                  <a:srgbClr val="002060"/>
                </a:solidFill>
                <a:latin typeface="Arial" panose="020B0604020202020204" pitchFamily="34" charset="0"/>
                <a:cs typeface="Arial" panose="020B0604020202020204" pitchFamily="34" charset="0"/>
              </a:rPr>
              <a:t>       des </a:t>
            </a:r>
            <a:r>
              <a:rPr lang="fr-FR" sz="2800" b="1" u="sng" dirty="0">
                <a:solidFill>
                  <a:srgbClr val="002060"/>
                </a:solidFill>
                <a:latin typeface="Arial" panose="020B0604020202020204" pitchFamily="34" charset="0"/>
                <a:cs typeface="Arial" panose="020B0604020202020204" pitchFamily="34" charset="0"/>
              </a:rPr>
              <a:t>Droits de Propriété </a:t>
            </a:r>
            <a:r>
              <a:rPr lang="fr-FR" sz="2800" b="1" u="sng" dirty="0" smtClean="0">
                <a:solidFill>
                  <a:srgbClr val="002060"/>
                </a:solidFill>
                <a:latin typeface="Arial" panose="020B0604020202020204" pitchFamily="34" charset="0"/>
                <a:cs typeface="Arial" panose="020B0604020202020204" pitchFamily="34" charset="0"/>
              </a:rPr>
              <a:t>Industrielle</a:t>
            </a:r>
          </a:p>
          <a:p>
            <a:pPr algn="just"/>
            <a:endParaRPr lang="fr-FR" sz="1600" b="1" u="sng" dirty="0">
              <a:solidFill>
                <a:srgbClr val="002060"/>
              </a:solidFill>
              <a:latin typeface="Arial" panose="020B0604020202020204" pitchFamily="34" charset="0"/>
              <a:cs typeface="Arial" panose="020B0604020202020204" pitchFamily="34" charset="0"/>
            </a:endParaRPr>
          </a:p>
          <a:p>
            <a:pPr algn="just"/>
            <a:r>
              <a:rPr lang="fr-FR" sz="2800" b="1" dirty="0" smtClean="0">
                <a:solidFill>
                  <a:srgbClr val="002060"/>
                </a:solidFill>
                <a:latin typeface="Arial" panose="020B0604020202020204" pitchFamily="34" charset="0"/>
                <a:cs typeface="Arial" panose="020B0604020202020204" pitchFamily="34" charset="0"/>
              </a:rPr>
              <a:t>1. Apport </a:t>
            </a:r>
            <a:r>
              <a:rPr lang="fr-FR" sz="2800" b="1" dirty="0">
                <a:solidFill>
                  <a:srgbClr val="002060"/>
                </a:solidFill>
                <a:latin typeface="Arial" panose="020B0604020202020204" pitchFamily="34" charset="0"/>
                <a:cs typeface="Arial" panose="020B0604020202020204" pitchFamily="34" charset="0"/>
              </a:rPr>
              <a:t>en société</a:t>
            </a:r>
            <a:r>
              <a:rPr lang="fr-FR" sz="2800" dirty="0">
                <a:solidFill>
                  <a:srgbClr val="002060"/>
                </a:solidFill>
                <a:latin typeface="Arial" panose="020B0604020202020204" pitchFamily="34" charset="0"/>
                <a:cs typeface="Arial" panose="020B0604020202020204" pitchFamily="34" charset="0"/>
              </a:rPr>
              <a:t>: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L’apport </a:t>
            </a:r>
            <a:r>
              <a:rPr lang="fr-FR" sz="2800" dirty="0">
                <a:solidFill>
                  <a:srgbClr val="002060"/>
                </a:solidFill>
                <a:latin typeface="Arial" panose="020B0604020202020204" pitchFamily="34" charset="0"/>
                <a:cs typeface="Arial" panose="020B0604020202020204" pitchFamily="34" charset="0"/>
              </a:rPr>
              <a:t>des </a:t>
            </a:r>
            <a:r>
              <a:rPr lang="fr-FR" sz="2800" dirty="0" smtClean="0">
                <a:solidFill>
                  <a:srgbClr val="002060"/>
                </a:solidFill>
                <a:latin typeface="Arial" panose="020B0604020202020204" pitchFamily="34" charset="0"/>
                <a:cs typeface="Arial" panose="020B0604020202020204" pitchFamily="34" charset="0"/>
              </a:rPr>
              <a:t>DPI </a:t>
            </a:r>
            <a:r>
              <a:rPr lang="fr-FR" sz="2800" dirty="0">
                <a:solidFill>
                  <a:srgbClr val="002060"/>
                </a:solidFill>
                <a:latin typeface="Arial" panose="020B0604020202020204" pitchFamily="34" charset="0"/>
                <a:cs typeface="Arial" panose="020B0604020202020204" pitchFamily="34" charset="0"/>
              </a:rPr>
              <a:t>à une société consiste à transférer la propriété de ces droits à la société.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En </a:t>
            </a:r>
            <a:r>
              <a:rPr lang="fr-FR" sz="2800" dirty="0">
                <a:solidFill>
                  <a:srgbClr val="002060"/>
                </a:solidFill>
                <a:latin typeface="Arial" panose="020B0604020202020204" pitchFamily="34" charset="0"/>
                <a:cs typeface="Arial" panose="020B0604020202020204" pitchFamily="34" charset="0"/>
              </a:rPr>
              <a:t>contrepartie, l’apporteur récupère des titres de la société en fonction de l’évaluation des droits apportés. Par </a:t>
            </a:r>
            <a:r>
              <a:rPr lang="fr-FR" sz="2800" dirty="0" smtClean="0">
                <a:solidFill>
                  <a:srgbClr val="002060"/>
                </a:solidFill>
                <a:latin typeface="Arial" panose="020B0604020202020204" pitchFamily="34" charset="0"/>
                <a:cs typeface="Arial" panose="020B0604020202020204" pitchFamily="34" charset="0"/>
              </a:rPr>
              <a:t>exemple, </a:t>
            </a:r>
            <a:r>
              <a:rPr lang="fr-FR" sz="2800" dirty="0">
                <a:solidFill>
                  <a:srgbClr val="002060"/>
                </a:solidFill>
                <a:latin typeface="Arial" panose="020B0604020202020204" pitchFamily="34" charset="0"/>
                <a:cs typeface="Arial" panose="020B0604020202020204" pitchFamily="34" charset="0"/>
              </a:rPr>
              <a:t>il peut récupérer des actions, parts sociales, titres de créances, droits associés </a:t>
            </a:r>
            <a:r>
              <a:rPr lang="fr-FR" sz="2800" dirty="0" smtClean="0">
                <a:solidFill>
                  <a:srgbClr val="002060"/>
                </a:solidFill>
                <a:latin typeface="Arial" panose="020B0604020202020204" pitchFamily="34" charset="0"/>
                <a:cs typeface="Arial" panose="020B0604020202020204" pitchFamily="34" charset="0"/>
              </a:rPr>
              <a:t>(la </a:t>
            </a:r>
            <a:r>
              <a:rPr lang="fr-FR" sz="2800" dirty="0">
                <a:solidFill>
                  <a:srgbClr val="002060"/>
                </a:solidFill>
                <a:latin typeface="Arial" panose="020B0604020202020204" pitchFamily="34" charset="0"/>
                <a:cs typeface="Arial" panose="020B0604020202020204" pitchFamily="34" charset="0"/>
              </a:rPr>
              <a:t>détention de titres donne le droit de percevoir des dividendes, de participer aux assemblées générales et de voter</a:t>
            </a:r>
            <a:r>
              <a:rPr lang="fr-FR" sz="2800" dirty="0" smtClean="0">
                <a:solidFill>
                  <a:srgbClr val="00206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446988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11560" y="1196752"/>
            <a:ext cx="7920880" cy="3677930"/>
          </a:xfrm>
          <a:prstGeom prst="rect">
            <a:avLst/>
          </a:prstGeom>
          <a:noFill/>
        </p:spPr>
        <p:txBody>
          <a:bodyPr wrap="square" rtlCol="0">
            <a:spAutoFit/>
          </a:bodyPr>
          <a:lstStyle/>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Nous verrons dans cette présentation, en quoi consiste </a:t>
            </a: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la commercialisation des droits de propriété industrielle </a:t>
            </a:r>
            <a:r>
              <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rPr>
              <a:t>et quels en sont les outils et avantages pour les détenteurs de ces </a:t>
            </a:r>
            <a:r>
              <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droits.</a:t>
            </a: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800"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lgn="just"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fr-FR" alt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lvl="0" algn="ct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fr-FR" altLang="fr-FR" sz="2800" b="1" u="sng"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II/ RAPPEL </a:t>
            </a:r>
            <a:r>
              <a:rPr lang="fr-FR" altLang="fr-FR" sz="28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SUR LES PRINCIPAUX DROITS DE PROPRIÉTÉ INTELLECTUELLE (DPI</a:t>
            </a:r>
            <a:r>
              <a:rPr lang="fr-FR" altLang="fr-FR" sz="2800" b="1" u="sng"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a:t>
            </a:r>
            <a:endParaRPr lang="fr-FR" altLang="fr-FR" sz="2800" dirty="0">
              <a:solidFill>
                <a:srgbClr val="002060"/>
              </a:solidFill>
              <a:latin typeface="Arial" panose="020B0604020202020204" pitchFamily="34" charset="0"/>
              <a:cs typeface="Arial" panose="020B0604020202020204" pitchFamily="34" charset="0"/>
            </a:endParaRPr>
          </a:p>
          <a:p>
            <a:pPr marL="171450" indent="-171450" algn="just">
              <a:spcAft>
                <a:spcPts val="0"/>
              </a:spcAft>
              <a:buFont typeface="Wingdings" panose="05000000000000000000" pitchFamily="2" charset="2"/>
              <a:buChar char="q"/>
            </a:pPr>
            <a:endParaRPr lang="fr-FR" sz="900" dirty="0">
              <a:latin typeface="Arial" panose="020B0604020202020204" pitchFamily="34" charset="0"/>
              <a:ea typeface="Times New Roman" panose="02020603050405020304" pitchFamily="18"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92696"/>
            <a:ext cx="8496944" cy="6001643"/>
          </a:xfrm>
          <a:prstGeom prst="rect">
            <a:avLst/>
          </a:prstGeom>
        </p:spPr>
        <p:txBody>
          <a:bodyPr wrap="square">
            <a:spAutoFit/>
          </a:bodyPr>
          <a:lstStyle/>
          <a:p>
            <a:pPr algn="just"/>
            <a:r>
              <a:rPr lang="fr-FR" sz="2800" b="1" dirty="0" smtClean="0">
                <a:solidFill>
                  <a:srgbClr val="002060"/>
                </a:solidFill>
                <a:latin typeface="Arial" panose="020B0604020202020204" pitchFamily="34" charset="0"/>
                <a:cs typeface="Arial" panose="020B0604020202020204" pitchFamily="34" charset="0"/>
              </a:rPr>
              <a:t>2. Nantissement</a:t>
            </a:r>
            <a:r>
              <a:rPr lang="fr-FR" sz="2800" b="1" dirty="0">
                <a:solidFill>
                  <a:srgbClr val="002060"/>
                </a:solidFill>
                <a:latin typeface="Arial" panose="020B0604020202020204" pitchFamily="34" charset="0"/>
                <a:cs typeface="Arial" panose="020B0604020202020204" pitchFamily="34" charset="0"/>
              </a:rPr>
              <a:t>: </a:t>
            </a:r>
            <a:endParaRPr lang="fr-FR" sz="2800" b="1" dirty="0" smtClean="0">
              <a:solidFill>
                <a:srgbClr val="002060"/>
              </a:solidFill>
              <a:latin typeface="Arial" panose="020B0604020202020204" pitchFamily="34" charset="0"/>
              <a:cs typeface="Arial" panose="020B0604020202020204" pitchFamily="34" charset="0"/>
            </a:endParaRP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Utilisation </a:t>
            </a:r>
            <a:r>
              <a:rPr lang="fr-FR" sz="2800" dirty="0">
                <a:solidFill>
                  <a:srgbClr val="002060"/>
                </a:solidFill>
                <a:latin typeface="Arial" panose="020B0604020202020204" pitchFamily="34" charset="0"/>
                <a:cs typeface="Arial" panose="020B0604020202020204" pitchFamily="34" charset="0"/>
              </a:rPr>
              <a:t>des droits de propriété intellectuelle comme garantie pour obtenir un crédit.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6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Par </a:t>
            </a:r>
            <a:r>
              <a:rPr lang="fr-FR" sz="2800" dirty="0">
                <a:solidFill>
                  <a:srgbClr val="002060"/>
                </a:solidFill>
                <a:latin typeface="Arial" panose="020B0604020202020204" pitchFamily="34" charset="0"/>
                <a:cs typeface="Arial" panose="020B0604020202020204" pitchFamily="34" charset="0"/>
              </a:rPr>
              <a:t>exemple, une société est titulaire de plusieurs </a:t>
            </a:r>
            <a:r>
              <a:rPr lang="fr-FR" sz="2800" dirty="0" smtClean="0">
                <a:solidFill>
                  <a:srgbClr val="002060"/>
                </a:solidFill>
                <a:latin typeface="Arial" panose="020B0604020202020204" pitchFamily="34" charset="0"/>
                <a:cs typeface="Arial" panose="020B0604020202020204" pitchFamily="34" charset="0"/>
              </a:rPr>
              <a:t>DPI et </a:t>
            </a:r>
            <a:r>
              <a:rPr lang="fr-FR" sz="2800" dirty="0">
                <a:solidFill>
                  <a:srgbClr val="002060"/>
                </a:solidFill>
                <a:latin typeface="Arial" panose="020B0604020202020204" pitchFamily="34" charset="0"/>
                <a:cs typeface="Arial" panose="020B0604020202020204" pitchFamily="34" charset="0"/>
              </a:rPr>
              <a:t>souhaite obtenir un prêt auprès d’une banque pour développer un nouveau produit.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sz="16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La </a:t>
            </a:r>
            <a:r>
              <a:rPr lang="fr-FR" sz="2800" dirty="0">
                <a:solidFill>
                  <a:srgbClr val="002060"/>
                </a:solidFill>
                <a:latin typeface="Arial" panose="020B0604020202020204" pitchFamily="34" charset="0"/>
                <a:cs typeface="Arial" panose="020B0604020202020204" pitchFamily="34" charset="0"/>
              </a:rPr>
              <a:t>banque va lui demander une garantie afin de se prémunir contre une absence de remboursement. Un contrat de nantissement portant sur les brevets </a:t>
            </a:r>
            <a:r>
              <a:rPr lang="fr-FR" sz="2800" dirty="0" smtClean="0">
                <a:solidFill>
                  <a:srgbClr val="002060"/>
                </a:solidFill>
                <a:latin typeface="Arial" panose="020B0604020202020204" pitchFamily="34" charset="0"/>
                <a:cs typeface="Arial" panose="020B0604020202020204" pitchFamily="34" charset="0"/>
              </a:rPr>
              <a:t>par exemple est </a:t>
            </a:r>
            <a:r>
              <a:rPr lang="fr-FR" sz="2800" dirty="0">
                <a:solidFill>
                  <a:srgbClr val="002060"/>
                </a:solidFill>
                <a:latin typeface="Arial" panose="020B0604020202020204" pitchFamily="34" charset="0"/>
                <a:cs typeface="Arial" panose="020B0604020202020204" pitchFamily="34" charset="0"/>
              </a:rPr>
              <a:t>alors conclu en parallèle du contrat de prêt. </a:t>
            </a:r>
            <a:endParaRPr lang="fr-FR" sz="2800" kern="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665004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568952" cy="5755422"/>
          </a:xfrm>
          <a:prstGeom prst="rect">
            <a:avLst/>
          </a:prstGeom>
        </p:spPr>
        <p:txBody>
          <a:bodyPr wrap="square">
            <a:spAutoFit/>
          </a:bodyPr>
          <a:lstStyle/>
          <a:p>
            <a:pPr algn="just"/>
            <a:r>
              <a:rPr lang="fr-FR" sz="2800" b="1" dirty="0" smtClean="0">
                <a:solidFill>
                  <a:srgbClr val="002060"/>
                </a:solidFill>
                <a:latin typeface="Arial" panose="020B0604020202020204" pitchFamily="34" charset="0"/>
                <a:cs typeface="Arial" panose="020B0604020202020204" pitchFamily="34" charset="0"/>
              </a:rPr>
              <a:t>3. Le </a:t>
            </a:r>
            <a:r>
              <a:rPr lang="fr-FR" sz="2800" b="1" dirty="0">
                <a:solidFill>
                  <a:srgbClr val="002060"/>
                </a:solidFill>
                <a:latin typeface="Arial" panose="020B0604020202020204" pitchFamily="34" charset="0"/>
                <a:cs typeface="Arial" panose="020B0604020202020204" pitchFamily="34" charset="0"/>
              </a:rPr>
              <a:t>marchandisage (ou merchandising): </a:t>
            </a:r>
            <a:endParaRPr lang="fr-FR" sz="2800" b="1" dirty="0" smtClean="0">
              <a:solidFill>
                <a:srgbClr val="002060"/>
              </a:solidFill>
              <a:latin typeface="Arial" panose="020B0604020202020204" pitchFamily="34" charset="0"/>
              <a:cs typeface="Arial" panose="020B0604020202020204" pitchFamily="34" charset="0"/>
            </a:endParaRPr>
          </a:p>
          <a:p>
            <a:pPr algn="just"/>
            <a:endParaRPr lang="fr-FR" sz="1400" dirty="0" smtClean="0">
              <a:solidFill>
                <a:srgbClr val="002060"/>
              </a:solidFill>
              <a:latin typeface="Arial" panose="020B0604020202020204" pitchFamily="34" charset="0"/>
              <a:cs typeface="Arial" panose="020B0604020202020204" pitchFamily="34" charset="0"/>
            </a:endParaRPr>
          </a:p>
          <a:p>
            <a:pPr algn="just"/>
            <a:endParaRPr lang="fr-FR" sz="1400"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Autorisation accordée par le titulaire d'une marque par exemple ayant acquis une valeur publicitaire ou un attrait particulier lors de son utilisation principale à une autre personne afin qu'elle puisse l'utiliser comme signe distinctif pour des produits ou services différents de ceux d'origine à des fins promotionnelles. </a:t>
            </a:r>
          </a:p>
          <a:p>
            <a:pPr algn="just"/>
            <a:endParaRPr lang="fr-FR" sz="1200" dirty="0" smtClean="0">
              <a:solidFill>
                <a:srgbClr val="002060"/>
              </a:solidFill>
              <a:latin typeface="Arial" panose="020B0604020202020204" pitchFamily="34" charset="0"/>
              <a:cs typeface="Arial" panose="020B0604020202020204" pitchFamily="34" charset="0"/>
            </a:endParaRPr>
          </a:p>
          <a:p>
            <a:pPr algn="just"/>
            <a:endParaRPr lang="fr-FR" sz="12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Exemple: noms et images de personnages fictifs issus de bandes dessinées, de films, de théâtre, de télévision, de radio, sport, musique...</a:t>
            </a:r>
          </a:p>
          <a:p>
            <a:pPr algn="just"/>
            <a:endParaRPr lang="fr-FR" sz="800" dirty="0" smtClean="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305492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92696"/>
            <a:ext cx="8568952" cy="5693866"/>
          </a:xfrm>
          <a:prstGeom prst="rect">
            <a:avLst/>
          </a:prstGeom>
        </p:spPr>
        <p:txBody>
          <a:bodyPr wrap="square">
            <a:spAutoFit/>
          </a:bodyPr>
          <a:lstStyle/>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Au regard de l’évolution du monde des </a:t>
            </a:r>
            <a:r>
              <a:rPr lang="fr-FR" sz="2800" dirty="0" smtClean="0">
                <a:solidFill>
                  <a:srgbClr val="002060"/>
                </a:solidFill>
                <a:latin typeface="Arial" panose="020B0604020202020204" pitchFamily="34" charset="0"/>
                <a:cs typeface="Arial" panose="020B0604020202020204" pitchFamily="34" charset="0"/>
              </a:rPr>
              <a:t>affaires, </a:t>
            </a:r>
            <a:r>
              <a:rPr lang="fr-FR" sz="2800" dirty="0">
                <a:solidFill>
                  <a:srgbClr val="002060"/>
                </a:solidFill>
                <a:latin typeface="Arial" panose="020B0604020202020204" pitchFamily="34" charset="0"/>
                <a:cs typeface="Arial" panose="020B0604020202020204" pitchFamily="34" charset="0"/>
              </a:rPr>
              <a:t>d’autres formes de commercialisation des DPI pourraient émerger</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2400" dirty="0">
              <a:solidFill>
                <a:srgbClr val="002060"/>
              </a:solidFill>
              <a:latin typeface="Arial" panose="020B0604020202020204" pitchFamily="34" charset="0"/>
              <a:cs typeface="Arial" panose="020B0604020202020204" pitchFamily="34" charset="0"/>
            </a:endParaRPr>
          </a:p>
          <a:p>
            <a:pPr algn="just"/>
            <a:r>
              <a:rPr lang="fr-FR" sz="2800" b="1" u="sng" dirty="0" smtClean="0">
                <a:solidFill>
                  <a:srgbClr val="002060"/>
                </a:solidFill>
                <a:latin typeface="Arial" panose="020B0604020202020204" pitchFamily="34" charset="0"/>
                <a:cs typeface="Arial" panose="020B0604020202020204" pitchFamily="34" charset="0"/>
              </a:rPr>
              <a:t>VII / </a:t>
            </a:r>
            <a:r>
              <a:rPr lang="fr-FR" sz="2800" b="1" u="sng" dirty="0">
                <a:solidFill>
                  <a:srgbClr val="002060"/>
                </a:solidFill>
                <a:latin typeface="Arial" panose="020B0604020202020204" pitchFamily="34" charset="0"/>
                <a:cs typeface="Arial" panose="020B0604020202020204" pitchFamily="34" charset="0"/>
              </a:rPr>
              <a:t>CONCLUSION</a:t>
            </a:r>
            <a:r>
              <a:rPr lang="fr-FR" sz="2800" dirty="0">
                <a:solidFill>
                  <a:srgbClr val="002060"/>
                </a:solidFill>
                <a:latin typeface="Arial" panose="020B0604020202020204" pitchFamily="34" charset="0"/>
                <a:cs typeface="Arial" panose="020B0604020202020204" pitchFamily="34" charset="0"/>
              </a:rPr>
              <a:t> </a:t>
            </a:r>
            <a:endParaRPr lang="fr-FR" sz="2800" dirty="0" smtClean="0">
              <a:solidFill>
                <a:srgbClr val="002060"/>
              </a:solidFill>
              <a:latin typeface="Arial" panose="020B0604020202020204" pitchFamily="34" charset="0"/>
              <a:cs typeface="Arial" panose="020B0604020202020204" pitchFamily="34" charset="0"/>
            </a:endParaRPr>
          </a:p>
          <a:p>
            <a:pPr algn="just"/>
            <a:endParaRPr lang="fr-FR" dirty="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Il est impératif pour toutes entreprises désireuses </a:t>
            </a:r>
            <a:r>
              <a:rPr lang="fr-FR" sz="2800" dirty="0">
                <a:solidFill>
                  <a:srgbClr val="002060"/>
                </a:solidFill>
                <a:latin typeface="Arial" panose="020B0604020202020204" pitchFamily="34" charset="0"/>
                <a:cs typeface="Arial" panose="020B0604020202020204" pitchFamily="34" charset="0"/>
              </a:rPr>
              <a:t>d’assurer </a:t>
            </a:r>
            <a:r>
              <a:rPr lang="fr-FR" sz="2800" dirty="0" smtClean="0">
                <a:solidFill>
                  <a:srgbClr val="002060"/>
                </a:solidFill>
                <a:latin typeface="Arial" panose="020B0604020202020204" pitchFamily="34" charset="0"/>
                <a:cs typeface="Arial" panose="020B0604020202020204" pitchFamily="34" charset="0"/>
              </a:rPr>
              <a:t>leur </a:t>
            </a:r>
            <a:r>
              <a:rPr lang="fr-FR" sz="2800" dirty="0">
                <a:solidFill>
                  <a:srgbClr val="002060"/>
                </a:solidFill>
                <a:latin typeface="Arial" panose="020B0604020202020204" pitchFamily="34" charset="0"/>
                <a:cs typeface="Arial" panose="020B0604020202020204" pitchFamily="34" charset="0"/>
              </a:rPr>
              <a:t>croissance, de gérer efficacement </a:t>
            </a:r>
            <a:r>
              <a:rPr lang="fr-FR" sz="2800" dirty="0" smtClean="0">
                <a:solidFill>
                  <a:srgbClr val="002060"/>
                </a:solidFill>
                <a:latin typeface="Arial" panose="020B0604020202020204" pitchFamily="34" charset="0"/>
                <a:cs typeface="Arial" panose="020B0604020202020204" pitchFamily="34" charset="0"/>
              </a:rPr>
              <a:t>leurs </a:t>
            </a:r>
            <a:r>
              <a:rPr lang="fr-FR" sz="2800" dirty="0">
                <a:solidFill>
                  <a:srgbClr val="002060"/>
                </a:solidFill>
                <a:latin typeface="Arial" panose="020B0604020202020204" pitchFamily="34" charset="0"/>
                <a:cs typeface="Arial" panose="020B0604020202020204" pitchFamily="34" charset="0"/>
              </a:rPr>
              <a:t>droits de propriété intellectuelle, de reconnaître la valeur de </a:t>
            </a:r>
            <a:r>
              <a:rPr lang="fr-FR" sz="2800" dirty="0" smtClean="0">
                <a:solidFill>
                  <a:srgbClr val="002060"/>
                </a:solidFill>
                <a:latin typeface="Arial" panose="020B0604020202020204" pitchFamily="34" charset="0"/>
                <a:cs typeface="Arial" panose="020B0604020202020204" pitchFamily="34" charset="0"/>
              </a:rPr>
              <a:t>ces </a:t>
            </a:r>
            <a:r>
              <a:rPr lang="fr-FR" sz="2800" dirty="0">
                <a:solidFill>
                  <a:srgbClr val="002060"/>
                </a:solidFill>
                <a:latin typeface="Arial" panose="020B0604020202020204" pitchFamily="34" charset="0"/>
                <a:cs typeface="Arial" panose="020B0604020202020204" pitchFamily="34" charset="0"/>
              </a:rPr>
              <a:t>droits et de les exploiter pleinement</a:t>
            </a:r>
            <a:r>
              <a:rPr lang="fr-FR" sz="2800" dirty="0" smtClean="0">
                <a:solidFill>
                  <a:srgbClr val="002060"/>
                </a:solidFill>
                <a:latin typeface="Arial" panose="020B0604020202020204" pitchFamily="34" charset="0"/>
                <a:cs typeface="Arial" panose="020B0604020202020204" pitchFamily="34" charset="0"/>
              </a:rPr>
              <a:t>.</a:t>
            </a:r>
          </a:p>
          <a:p>
            <a:pPr algn="just"/>
            <a:endParaRPr lang="fr-FR" sz="14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a:solidFill>
                  <a:srgbClr val="002060"/>
                </a:solidFill>
                <a:latin typeface="Arial" panose="020B0604020202020204" pitchFamily="34" charset="0"/>
                <a:cs typeface="Arial" panose="020B0604020202020204" pitchFamily="34" charset="0"/>
              </a:rPr>
              <a:t>Il </a:t>
            </a:r>
            <a:r>
              <a:rPr lang="fr-FR" sz="2800" dirty="0" smtClean="0">
                <a:solidFill>
                  <a:srgbClr val="002060"/>
                </a:solidFill>
                <a:latin typeface="Arial" panose="020B0604020202020204" pitchFamily="34" charset="0"/>
                <a:cs typeface="Arial" panose="020B0604020202020204" pitchFamily="34" charset="0"/>
              </a:rPr>
              <a:t>faut pour cela, qu’elles développent </a:t>
            </a:r>
            <a:r>
              <a:rPr lang="fr-FR" sz="2800" dirty="0">
                <a:solidFill>
                  <a:srgbClr val="002060"/>
                </a:solidFill>
                <a:latin typeface="Arial" panose="020B0604020202020204" pitchFamily="34" charset="0"/>
                <a:cs typeface="Arial" panose="020B0604020202020204" pitchFamily="34" charset="0"/>
              </a:rPr>
              <a:t>une </a:t>
            </a:r>
            <a:r>
              <a:rPr lang="fr-FR" sz="2800" dirty="0" smtClean="0">
                <a:solidFill>
                  <a:srgbClr val="002060"/>
                </a:solidFill>
                <a:latin typeface="Arial" panose="020B0604020202020204" pitchFamily="34" charset="0"/>
                <a:cs typeface="Arial" panose="020B0604020202020204" pitchFamily="34" charset="0"/>
              </a:rPr>
              <a:t>culture  </a:t>
            </a:r>
            <a:r>
              <a:rPr lang="fr-FR" sz="2800" dirty="0">
                <a:solidFill>
                  <a:srgbClr val="002060"/>
                </a:solidFill>
                <a:latin typeface="Arial" panose="020B0604020202020204" pitchFamily="34" charset="0"/>
                <a:cs typeface="Arial" panose="020B0604020202020204" pitchFamily="34" charset="0"/>
              </a:rPr>
              <a:t>de valorisation des actifs de </a:t>
            </a:r>
            <a:r>
              <a:rPr lang="fr-FR" sz="2800" dirty="0" smtClean="0">
                <a:solidFill>
                  <a:srgbClr val="002060"/>
                </a:solidFill>
                <a:latin typeface="Arial" panose="020B0604020202020204" pitchFamily="34" charset="0"/>
                <a:cs typeface="Arial" panose="020B0604020202020204" pitchFamily="34" charset="0"/>
              </a:rPr>
              <a:t>propriété industrielle,</a:t>
            </a:r>
            <a:endParaRPr lang="fr-FR" sz="2800" b="1" u="sng"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912589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052736"/>
            <a:ext cx="8208912" cy="3970318"/>
          </a:xfrm>
          <a:prstGeom prst="rect">
            <a:avLst/>
          </a:prstGeom>
        </p:spPr>
        <p:txBody>
          <a:bodyPr wrap="square">
            <a:spAutoFit/>
          </a:bodyPr>
          <a:lstStyle/>
          <a:p>
            <a:pPr algn="just"/>
            <a:r>
              <a:rPr lang="fr-FR" sz="2800" dirty="0" smtClean="0">
                <a:solidFill>
                  <a:srgbClr val="002060"/>
                </a:solidFill>
                <a:latin typeface="Arial" panose="020B0604020202020204" pitchFamily="34" charset="0"/>
                <a:cs typeface="Arial" panose="020B0604020202020204" pitchFamily="34" charset="0"/>
              </a:rPr>
              <a:t>qu’elles mettent </a:t>
            </a:r>
            <a:r>
              <a:rPr lang="fr-FR" sz="2800" dirty="0">
                <a:solidFill>
                  <a:srgbClr val="002060"/>
                </a:solidFill>
                <a:latin typeface="Arial" panose="020B0604020202020204" pitchFamily="34" charset="0"/>
                <a:cs typeface="Arial" panose="020B0604020202020204" pitchFamily="34" charset="0"/>
              </a:rPr>
              <a:t>en place des mécanismes d'évaluation de ces </a:t>
            </a:r>
            <a:r>
              <a:rPr lang="fr-FR" sz="2800" dirty="0" smtClean="0">
                <a:solidFill>
                  <a:srgbClr val="002060"/>
                </a:solidFill>
                <a:latin typeface="Arial" panose="020B0604020202020204" pitchFamily="34" charset="0"/>
                <a:cs typeface="Arial" panose="020B0604020202020204" pitchFamily="34" charset="0"/>
              </a:rPr>
              <a:t>actifs, les intégrer par la suite  </a:t>
            </a:r>
            <a:r>
              <a:rPr lang="fr-FR" sz="2800" dirty="0">
                <a:solidFill>
                  <a:srgbClr val="002060"/>
                </a:solidFill>
                <a:latin typeface="Arial" panose="020B0604020202020204" pitchFamily="34" charset="0"/>
                <a:cs typeface="Arial" panose="020B0604020202020204" pitchFamily="34" charset="0"/>
              </a:rPr>
              <a:t>au patrimoine de l'entreprise </a:t>
            </a:r>
            <a:r>
              <a:rPr lang="fr-FR" sz="2800" dirty="0" smtClean="0">
                <a:solidFill>
                  <a:srgbClr val="002060"/>
                </a:solidFill>
                <a:latin typeface="Arial" panose="020B0604020202020204" pitchFamily="34" charset="0"/>
                <a:cs typeface="Arial" panose="020B0604020202020204" pitchFamily="34" charset="0"/>
              </a:rPr>
              <a:t>et </a:t>
            </a:r>
            <a:r>
              <a:rPr lang="fr-FR" sz="2800" dirty="0">
                <a:solidFill>
                  <a:srgbClr val="002060"/>
                </a:solidFill>
                <a:latin typeface="Arial" panose="020B0604020202020204" pitchFamily="34" charset="0"/>
                <a:cs typeface="Arial" panose="020B0604020202020204" pitchFamily="34" charset="0"/>
              </a:rPr>
              <a:t>les </a:t>
            </a:r>
            <a:r>
              <a:rPr lang="fr-FR" sz="2800" dirty="0" smtClean="0">
                <a:solidFill>
                  <a:srgbClr val="002060"/>
                </a:solidFill>
                <a:latin typeface="Arial" panose="020B0604020202020204" pitchFamily="34" charset="0"/>
                <a:cs typeface="Arial" panose="020B0604020202020204" pitchFamily="34" charset="0"/>
              </a:rPr>
              <a:t>commercialiser.</a:t>
            </a:r>
            <a:endParaRPr lang="fr-FR" sz="2800" dirty="0">
              <a:solidFill>
                <a:srgbClr val="002060"/>
              </a:solidFill>
              <a:latin typeface="Arial" panose="020B0604020202020204" pitchFamily="34" charset="0"/>
              <a:cs typeface="Arial" panose="020B0604020202020204" pitchFamily="34" charset="0"/>
            </a:endParaRPr>
          </a:p>
          <a:p>
            <a:pPr algn="just"/>
            <a:endParaRPr lang="fr-FR" sz="2800" dirty="0" smtClean="0">
              <a:solidFill>
                <a:srgbClr val="002060"/>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fr-FR" sz="2800" dirty="0" smtClean="0">
                <a:solidFill>
                  <a:srgbClr val="002060"/>
                </a:solidFill>
                <a:latin typeface="Arial" panose="020B0604020202020204" pitchFamily="34" charset="0"/>
                <a:cs typeface="Arial" panose="020B0604020202020204" pitchFamily="34" charset="0"/>
              </a:rPr>
              <a:t>C’est </a:t>
            </a:r>
            <a:r>
              <a:rPr lang="fr-FR" sz="2800" dirty="0">
                <a:solidFill>
                  <a:srgbClr val="002060"/>
                </a:solidFill>
                <a:latin typeface="Arial" panose="020B0604020202020204" pitchFamily="34" charset="0"/>
                <a:cs typeface="Arial" panose="020B0604020202020204" pitchFamily="34" charset="0"/>
              </a:rPr>
              <a:t>ainsi que ces entreprises pourront assurer leur croissance et leur compétitivité de façon durable dans les marchés où elles sont présentes.</a:t>
            </a:r>
          </a:p>
          <a:p>
            <a:pPr marL="457200" lvl="0" indent="-457200" algn="just">
              <a:buFont typeface="Wingdings" panose="05000000000000000000" pitchFamily="2" charset="2"/>
              <a:buChar char="q"/>
              <a:defRPr/>
            </a:pPr>
            <a:endParaRPr lang="fr-FR" sz="2800" kern="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135007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WordArt 2"/>
          <p:cNvSpPr>
            <a:spLocks noChangeArrowheads="1" noChangeShapeType="1" noTextEdit="1"/>
          </p:cNvSpPr>
          <p:nvPr/>
        </p:nvSpPr>
        <p:spPr bwMode="auto">
          <a:xfrm>
            <a:off x="539552" y="1772816"/>
            <a:ext cx="8280920" cy="1368152"/>
          </a:xfrm>
          <a:prstGeom prst="rect">
            <a:avLst/>
          </a:prstGeom>
        </p:spPr>
        <p:txBody>
          <a:bodyPr wrap="none" fromWordArt="1">
            <a:prstTxWarp prst="textDeflate">
              <a:avLst>
                <a:gd name="adj" fmla="val 18750"/>
              </a:avLst>
            </a:prstTxWarp>
          </a:bodyPr>
          <a:lstStyle/>
          <a:p>
            <a:pPr algn="ctr"/>
            <a:r>
              <a:rPr lang="fr-FR" sz="3600" kern="10" dirty="0">
                <a:ln w="9525">
                  <a:noFill/>
                  <a:round/>
                  <a:headEnd/>
                  <a:tailEnd/>
                </a:ln>
                <a:gradFill rotWithShape="0">
                  <a:gsLst>
                    <a:gs pos="0">
                      <a:srgbClr val="9999FF"/>
                    </a:gs>
                    <a:gs pos="100000">
                      <a:srgbClr val="009999"/>
                    </a:gs>
                  </a:gsLst>
                  <a:lin ang="5400000" scaled="1"/>
                </a:gradFill>
                <a:effectLst>
                  <a:outerShdw dist="35921" dir="2700000" algn="ctr" rotWithShape="0">
                    <a:srgbClr val="C0C0C0">
                      <a:alpha val="80000"/>
                    </a:srgbClr>
                  </a:outerShdw>
                </a:effectLst>
                <a:latin typeface="Arial" panose="020B0604020202020204" pitchFamily="34" charset="0"/>
                <a:cs typeface="Arial" panose="020B0604020202020204" pitchFamily="34" charset="0"/>
              </a:rPr>
              <a:t>Merci pour votre aimable attention !!!</a:t>
            </a:r>
          </a:p>
        </p:txBody>
      </p:sp>
      <p:sp>
        <p:nvSpPr>
          <p:cNvPr id="2" name="Rectangle 1"/>
          <p:cNvSpPr/>
          <p:nvPr/>
        </p:nvSpPr>
        <p:spPr>
          <a:xfrm>
            <a:off x="323528" y="3933056"/>
            <a:ext cx="8496944" cy="1318053"/>
          </a:xfrm>
          <a:prstGeom prst="rect">
            <a:avLst/>
          </a:prstGeom>
        </p:spPr>
        <p:txBody>
          <a:bodyPr wrap="square">
            <a:spAutoFit/>
          </a:bodyPr>
          <a:lstStyle/>
          <a:p>
            <a:pPr algn="ctr">
              <a:lnSpc>
                <a:spcPct val="150000"/>
              </a:lnSpc>
            </a:pPr>
            <a:r>
              <a:rPr lang="fr-FR" sz="2800" kern="0" dirty="0">
                <a:solidFill>
                  <a:srgbClr val="002060"/>
                </a:solidFill>
                <a:latin typeface="Arial Black" panose="020B0A04020102020204" pitchFamily="34" charset="0"/>
                <a:cs typeface="Arial" panose="020B0604020202020204" pitchFamily="34" charset="0"/>
              </a:rPr>
              <a:t>cabinetmedahphilo@gmail.com</a:t>
            </a:r>
          </a:p>
          <a:p>
            <a:pPr algn="ctr">
              <a:lnSpc>
                <a:spcPct val="150000"/>
              </a:lnSpc>
            </a:pPr>
            <a:r>
              <a:rPr lang="fr-FR" sz="2800" kern="0" dirty="0">
                <a:solidFill>
                  <a:srgbClr val="002060"/>
                </a:solidFill>
                <a:latin typeface="Arial Black" panose="020B0A04020102020204" pitchFamily="34" charset="0"/>
                <a:cs typeface="Arial" panose="020B0604020202020204" pitchFamily="34" charset="0"/>
              </a:rPr>
              <a:t>meda_philo@yahoo.fr </a:t>
            </a:r>
            <a:endParaRPr lang="fr-FR" sz="2800" dirty="0">
              <a:solidFill>
                <a:srgbClr val="002060"/>
              </a:solidFill>
              <a:latin typeface="Arial Black" panose="020B0A04020102020204" pitchFamily="34" charset="0"/>
            </a:endParaRPr>
          </a:p>
        </p:txBody>
      </p:sp>
    </p:spTree>
    <p:extLst>
      <p:ext uri="{BB962C8B-B14F-4D97-AF65-F5344CB8AC3E}">
        <p14:creationId xmlns:p14="http://schemas.microsoft.com/office/powerpoint/2010/main" val="10444868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76672"/>
            <a:ext cx="8856984" cy="954107"/>
          </a:xfrm>
          <a:prstGeom prst="rect">
            <a:avLst/>
          </a:prstGeom>
        </p:spPr>
        <p:txBody>
          <a:bodyPr wrap="square">
            <a:spAutoFit/>
          </a:bodyPr>
          <a:lstStyle/>
          <a:p>
            <a:pPr lvl="0" algn="just"/>
            <a:endParaRPr lang="fr-FR" sz="2800" dirty="0">
              <a:solidFill>
                <a:srgbClr val="002060"/>
              </a:solidFill>
              <a:latin typeface="Arial" panose="020B0604020202020204" pitchFamily="34" charset="0"/>
              <a:cs typeface="Arial" panose="020B0604020202020204" pitchFamily="34" charset="0"/>
            </a:endParaRPr>
          </a:p>
          <a:p>
            <a:pPr lvl="0" algn="just"/>
            <a:endParaRPr lang="fr-FR" sz="28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pic>
        <p:nvPicPr>
          <p:cNvPr id="3" name="Image 2"/>
          <p:cNvPicPr/>
          <p:nvPr/>
        </p:nvPicPr>
        <p:blipFill>
          <a:blip r:embed="rId2">
            <a:extLst>
              <a:ext uri="{28A0092B-C50C-407E-A947-70E740481C1C}">
                <a14:useLocalDpi xmlns:a14="http://schemas.microsoft.com/office/drawing/2010/main" val="0"/>
              </a:ext>
            </a:extLst>
          </a:blip>
          <a:srcRect/>
          <a:stretch>
            <a:fillRect/>
          </a:stretch>
        </p:blipFill>
        <p:spPr bwMode="auto">
          <a:xfrm>
            <a:off x="395536" y="764704"/>
            <a:ext cx="8568951" cy="5832648"/>
          </a:xfrm>
          <a:prstGeom prst="rect">
            <a:avLst/>
          </a:prstGeom>
          <a:noFill/>
          <a:ln>
            <a:noFill/>
          </a:ln>
        </p:spPr>
      </p:pic>
    </p:spTree>
    <p:extLst>
      <p:ext uri="{BB962C8B-B14F-4D97-AF65-F5344CB8AC3E}">
        <p14:creationId xmlns:p14="http://schemas.microsoft.com/office/powerpoint/2010/main" val="1023260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548680"/>
            <a:ext cx="8784976" cy="5940088"/>
          </a:xfrm>
          <a:prstGeom prst="rect">
            <a:avLst/>
          </a:prstGeom>
        </p:spPr>
        <p:txBody>
          <a:bodyPr wrap="square">
            <a:spAutoFit/>
          </a:bodyPr>
          <a:lstStyle/>
          <a:p>
            <a:r>
              <a:rPr lang="fr-FR" sz="2800" b="1" u="sng" dirty="0" smtClean="0">
                <a:solidFill>
                  <a:srgbClr val="002060"/>
                </a:solidFill>
                <a:latin typeface="Arial" panose="020B0604020202020204" pitchFamily="34" charset="0"/>
                <a:cs typeface="Arial" panose="020B0604020202020204" pitchFamily="34" charset="0"/>
              </a:rPr>
              <a:t>Structure de l'arbre de la propriété intellectuelle:</a:t>
            </a:r>
            <a:endParaRPr lang="fr-FR" sz="2800" dirty="0" smtClean="0">
              <a:solidFill>
                <a:srgbClr val="002060"/>
              </a:solidFill>
              <a:latin typeface="Arial" panose="020B0604020202020204" pitchFamily="34" charset="0"/>
              <a:cs typeface="Arial" panose="020B0604020202020204" pitchFamily="34" charset="0"/>
            </a:endParaRPr>
          </a:p>
          <a:p>
            <a:endParaRPr lang="fr-FR" sz="2400" dirty="0">
              <a:solidFill>
                <a:srgbClr val="002060"/>
              </a:solidFill>
              <a:latin typeface="Arial" panose="020B0604020202020204" pitchFamily="34" charset="0"/>
              <a:cs typeface="Arial" panose="020B0604020202020204" pitchFamily="34" charset="0"/>
            </a:endParaRPr>
          </a:p>
          <a:p>
            <a:pPr marL="457200" lvl="0" indent="-457200" algn="ctr">
              <a:buFont typeface="Wingdings" panose="05000000000000000000" pitchFamily="2" charset="2"/>
              <a:buChar char="v"/>
            </a:pPr>
            <a:r>
              <a:rPr lang="fr-FR" sz="2800" b="1" dirty="0">
                <a:solidFill>
                  <a:srgbClr val="002060"/>
                </a:solidFill>
                <a:latin typeface="Arial" panose="020B0604020202020204" pitchFamily="34" charset="0"/>
                <a:cs typeface="Arial" panose="020B0604020202020204" pitchFamily="34" charset="0"/>
              </a:rPr>
              <a:t>Branche de gauche: Propriété Industrielle (Protection technique et commerciale)</a:t>
            </a:r>
            <a:endParaRPr lang="fr-FR" sz="2800" dirty="0">
              <a:solidFill>
                <a:srgbClr val="002060"/>
              </a:solidFill>
              <a:latin typeface="Arial" panose="020B0604020202020204" pitchFamily="34" charset="0"/>
              <a:cs typeface="Arial" panose="020B0604020202020204" pitchFamily="34" charset="0"/>
            </a:endParaRPr>
          </a:p>
          <a:p>
            <a:pPr lvl="0"/>
            <a:endParaRPr lang="fr-FR" sz="2000" b="1" dirty="0" smtClean="0">
              <a:solidFill>
                <a:srgbClr val="002060"/>
              </a:solidFill>
              <a:latin typeface="Arial" panose="020B0604020202020204" pitchFamily="34" charset="0"/>
              <a:cs typeface="Arial" panose="020B0604020202020204" pitchFamily="34" charset="0"/>
            </a:endParaRPr>
          </a:p>
          <a:p>
            <a:pPr marL="457200" lvl="0" indent="-457200">
              <a:buFont typeface="Wingdings" panose="05000000000000000000" pitchFamily="2" charset="2"/>
              <a:buChar char="ü"/>
            </a:pPr>
            <a:r>
              <a:rPr lang="fr-FR" sz="2800" b="1" dirty="0" smtClean="0">
                <a:solidFill>
                  <a:srgbClr val="002060"/>
                </a:solidFill>
                <a:latin typeface="Arial" panose="020B0604020202020204" pitchFamily="34" charset="0"/>
                <a:cs typeface="Arial" panose="020B0604020202020204" pitchFamily="34" charset="0"/>
              </a:rPr>
              <a:t>Brevets</a:t>
            </a:r>
            <a:r>
              <a:rPr lang="fr-FR" sz="2800" b="1" dirty="0">
                <a:solidFill>
                  <a:srgbClr val="002060"/>
                </a:solidFill>
                <a:latin typeface="Arial" panose="020B0604020202020204" pitchFamily="34" charset="0"/>
                <a:cs typeface="Arial" panose="020B0604020202020204" pitchFamily="34" charset="0"/>
              </a:rPr>
              <a:t>:</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inventions </a:t>
            </a:r>
            <a:r>
              <a:rPr lang="fr-FR" sz="2800" dirty="0">
                <a:solidFill>
                  <a:srgbClr val="002060"/>
                </a:solidFill>
                <a:latin typeface="Arial" panose="020B0604020202020204" pitchFamily="34" charset="0"/>
                <a:cs typeface="Arial" panose="020B0604020202020204" pitchFamily="34" charset="0"/>
              </a:rPr>
              <a:t>techniques</a:t>
            </a:r>
            <a:r>
              <a:rPr lang="fr-FR" sz="2800" dirty="0" smtClean="0">
                <a:solidFill>
                  <a:srgbClr val="002060"/>
                </a:solidFill>
                <a:latin typeface="Arial" panose="020B0604020202020204" pitchFamily="34" charset="0"/>
                <a:cs typeface="Arial" panose="020B0604020202020204" pitchFamily="34" charset="0"/>
              </a:rPr>
              <a:t>.</a:t>
            </a:r>
          </a:p>
          <a:p>
            <a:pPr lvl="0"/>
            <a:endParaRPr lang="fr-FR" sz="800" dirty="0">
              <a:solidFill>
                <a:srgbClr val="002060"/>
              </a:solidFill>
              <a:latin typeface="Arial" panose="020B0604020202020204" pitchFamily="34" charset="0"/>
              <a:cs typeface="Arial" panose="020B0604020202020204" pitchFamily="34" charset="0"/>
            </a:endParaRPr>
          </a:p>
          <a:p>
            <a:pPr marL="457200" lvl="0" indent="-457200">
              <a:buFont typeface="Wingdings" panose="05000000000000000000" pitchFamily="2" charset="2"/>
              <a:buChar char="ü"/>
            </a:pPr>
            <a:r>
              <a:rPr lang="fr-FR" sz="2800" b="1" dirty="0">
                <a:solidFill>
                  <a:srgbClr val="002060"/>
                </a:solidFill>
                <a:latin typeface="Arial" panose="020B0604020202020204" pitchFamily="34" charset="0"/>
                <a:cs typeface="Arial" panose="020B0604020202020204" pitchFamily="34" charset="0"/>
              </a:rPr>
              <a:t>Marques: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signes </a:t>
            </a:r>
            <a:r>
              <a:rPr lang="fr-FR" sz="2800" dirty="0">
                <a:solidFill>
                  <a:srgbClr val="002060"/>
                </a:solidFill>
                <a:latin typeface="Arial" panose="020B0604020202020204" pitchFamily="34" charset="0"/>
                <a:cs typeface="Arial" panose="020B0604020202020204" pitchFamily="34" charset="0"/>
              </a:rPr>
              <a:t>distinctifs (logos, noms</a:t>
            </a:r>
            <a:r>
              <a:rPr lang="fr-FR" sz="2800" dirty="0" smtClean="0">
                <a:solidFill>
                  <a:srgbClr val="002060"/>
                </a:solidFill>
                <a:latin typeface="Arial" panose="020B0604020202020204" pitchFamily="34" charset="0"/>
                <a:cs typeface="Arial" panose="020B0604020202020204" pitchFamily="34" charset="0"/>
              </a:rPr>
              <a:t>).</a:t>
            </a:r>
          </a:p>
          <a:p>
            <a:pPr lvl="0"/>
            <a:endParaRPr lang="fr-FR" sz="800" dirty="0">
              <a:solidFill>
                <a:srgbClr val="002060"/>
              </a:solidFill>
              <a:latin typeface="Arial" panose="020B0604020202020204" pitchFamily="34" charset="0"/>
              <a:cs typeface="Arial" panose="020B0604020202020204" pitchFamily="34" charset="0"/>
            </a:endParaRPr>
          </a:p>
          <a:p>
            <a:pPr marL="457200" lvl="0" indent="-457200">
              <a:buFont typeface="Wingdings" panose="05000000000000000000" pitchFamily="2" charset="2"/>
              <a:buChar char="ü"/>
            </a:pPr>
            <a:r>
              <a:rPr lang="fr-FR" sz="2800" b="1" dirty="0">
                <a:solidFill>
                  <a:srgbClr val="002060"/>
                </a:solidFill>
                <a:latin typeface="Arial" panose="020B0604020202020204" pitchFamily="34" charset="0"/>
                <a:cs typeface="Arial" panose="020B0604020202020204" pitchFamily="34" charset="0"/>
              </a:rPr>
              <a:t>Dessins et Modèles: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forme</a:t>
            </a:r>
            <a:r>
              <a:rPr lang="fr-FR" sz="2800" dirty="0">
                <a:solidFill>
                  <a:srgbClr val="002060"/>
                </a:solidFill>
                <a:latin typeface="Arial" panose="020B0604020202020204" pitchFamily="34" charset="0"/>
                <a:cs typeface="Arial" panose="020B0604020202020204" pitchFamily="34" charset="0"/>
              </a:rPr>
              <a:t>, apparence</a:t>
            </a:r>
            <a:r>
              <a:rPr lang="fr-FR" sz="2800" dirty="0" smtClean="0">
                <a:solidFill>
                  <a:srgbClr val="002060"/>
                </a:solidFill>
                <a:latin typeface="Arial" panose="020B0604020202020204" pitchFamily="34" charset="0"/>
                <a:cs typeface="Arial" panose="020B0604020202020204" pitchFamily="34" charset="0"/>
              </a:rPr>
              <a:t>.</a:t>
            </a:r>
          </a:p>
          <a:p>
            <a:pPr lvl="0"/>
            <a:endParaRPr lang="fr-FR" sz="800" dirty="0">
              <a:solidFill>
                <a:srgbClr val="002060"/>
              </a:solidFill>
              <a:latin typeface="Arial" panose="020B0604020202020204" pitchFamily="34" charset="0"/>
              <a:cs typeface="Arial" panose="020B0604020202020204" pitchFamily="34" charset="0"/>
            </a:endParaRPr>
          </a:p>
          <a:p>
            <a:pPr marL="457200" lvl="0" indent="-457200">
              <a:buFont typeface="Wingdings" panose="05000000000000000000" pitchFamily="2" charset="2"/>
              <a:buChar char="ü"/>
            </a:pPr>
            <a:r>
              <a:rPr lang="fr-FR" sz="2800" b="1" dirty="0">
                <a:solidFill>
                  <a:srgbClr val="002060"/>
                </a:solidFill>
                <a:latin typeface="Arial" panose="020B0604020202020204" pitchFamily="34" charset="0"/>
                <a:cs typeface="Arial" panose="020B0604020202020204" pitchFamily="34" charset="0"/>
              </a:rPr>
              <a:t>Certificats d'obtention végétale (COV):</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nouvelles </a:t>
            </a:r>
            <a:r>
              <a:rPr lang="fr-FR" sz="2800" dirty="0">
                <a:solidFill>
                  <a:srgbClr val="002060"/>
                </a:solidFill>
                <a:latin typeface="Arial" panose="020B0604020202020204" pitchFamily="34" charset="0"/>
                <a:cs typeface="Arial" panose="020B0604020202020204" pitchFamily="34" charset="0"/>
              </a:rPr>
              <a:t>variétés végétales</a:t>
            </a:r>
            <a:r>
              <a:rPr lang="fr-FR" sz="2800" dirty="0" smtClean="0">
                <a:solidFill>
                  <a:srgbClr val="002060"/>
                </a:solidFill>
                <a:latin typeface="Arial" panose="020B0604020202020204" pitchFamily="34" charset="0"/>
                <a:cs typeface="Arial" panose="020B0604020202020204" pitchFamily="34" charset="0"/>
              </a:rPr>
              <a:t>.</a:t>
            </a:r>
          </a:p>
          <a:p>
            <a:pPr lvl="0"/>
            <a:endParaRPr lang="fr-FR" sz="2400" dirty="0">
              <a:solidFill>
                <a:srgbClr val="002060"/>
              </a:solidFill>
              <a:latin typeface="Arial" panose="020B0604020202020204" pitchFamily="34" charset="0"/>
              <a:cs typeface="Arial" panose="020B0604020202020204" pitchFamily="34" charset="0"/>
            </a:endParaRPr>
          </a:p>
          <a:p>
            <a:pPr marL="457200" lvl="0" indent="-457200" algn="ctr">
              <a:buFont typeface="Wingdings" panose="05000000000000000000" pitchFamily="2" charset="2"/>
              <a:buChar char="v"/>
            </a:pPr>
            <a:r>
              <a:rPr lang="fr-FR" sz="2800" b="1" dirty="0">
                <a:solidFill>
                  <a:srgbClr val="002060"/>
                </a:solidFill>
                <a:latin typeface="Arial" panose="020B0604020202020204" pitchFamily="34" charset="0"/>
                <a:cs typeface="Arial" panose="020B0604020202020204" pitchFamily="34" charset="0"/>
              </a:rPr>
              <a:t>Branche de droite: Propriété Littéraire  </a:t>
            </a:r>
            <a:r>
              <a:rPr lang="fr-FR" sz="2800" b="1" dirty="0" smtClean="0">
                <a:solidFill>
                  <a:srgbClr val="002060"/>
                </a:solidFill>
                <a:latin typeface="Arial" panose="020B0604020202020204" pitchFamily="34" charset="0"/>
                <a:cs typeface="Arial" panose="020B0604020202020204" pitchFamily="34" charset="0"/>
              </a:rPr>
              <a:t>et </a:t>
            </a:r>
            <a:r>
              <a:rPr lang="fr-FR" sz="2800" b="1" dirty="0">
                <a:solidFill>
                  <a:srgbClr val="002060"/>
                </a:solidFill>
                <a:latin typeface="Arial" panose="020B0604020202020204" pitchFamily="34" charset="0"/>
                <a:cs typeface="Arial" panose="020B0604020202020204" pitchFamily="34" charset="0"/>
              </a:rPr>
              <a:t>Artistique (Droit d'auteur</a:t>
            </a:r>
            <a:r>
              <a:rPr lang="fr-FR" sz="2800" b="1"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69426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196752"/>
            <a:ext cx="8424936" cy="4832092"/>
          </a:xfrm>
          <a:prstGeom prst="rect">
            <a:avLst/>
          </a:prstGeom>
        </p:spPr>
        <p:txBody>
          <a:bodyPr wrap="square">
            <a:spAutoFit/>
          </a:bodyPr>
          <a:lstStyle/>
          <a:p>
            <a:pPr lvl="0"/>
            <a:endParaRPr lang="fr-FR" sz="800" b="1" dirty="0" smtClean="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ü"/>
            </a:pPr>
            <a:r>
              <a:rPr lang="fr-FR" sz="2800" b="1" dirty="0" smtClean="0">
                <a:solidFill>
                  <a:srgbClr val="002060"/>
                </a:solidFill>
                <a:latin typeface="Arial" panose="020B0604020202020204" pitchFamily="34" charset="0"/>
                <a:cs typeface="Arial" panose="020B0604020202020204" pitchFamily="34" charset="0"/>
              </a:rPr>
              <a:t>Œuvres </a:t>
            </a:r>
            <a:r>
              <a:rPr lang="fr-FR" sz="2800" b="1" dirty="0">
                <a:solidFill>
                  <a:srgbClr val="002060"/>
                </a:solidFill>
                <a:latin typeface="Arial" panose="020B0604020202020204" pitchFamily="34" charset="0"/>
                <a:cs typeface="Arial" panose="020B0604020202020204" pitchFamily="34" charset="0"/>
              </a:rPr>
              <a:t>originales: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littéraires</a:t>
            </a:r>
            <a:r>
              <a:rPr lang="fr-FR" sz="2800" dirty="0">
                <a:solidFill>
                  <a:srgbClr val="002060"/>
                </a:solidFill>
                <a:latin typeface="Arial" panose="020B0604020202020204" pitchFamily="34" charset="0"/>
                <a:cs typeface="Arial" panose="020B0604020202020204" pitchFamily="34" charset="0"/>
              </a:rPr>
              <a:t>, artistiques, musicales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800" dirty="0" smtClean="0">
              <a:solidFill>
                <a:srgbClr val="002060"/>
              </a:solidFill>
              <a:latin typeface="Arial" panose="020B0604020202020204" pitchFamily="34" charset="0"/>
              <a:cs typeface="Arial" panose="020B0604020202020204" pitchFamily="34" charset="0"/>
            </a:endParaRPr>
          </a:p>
          <a:p>
            <a:pPr lvl="0" algn="just"/>
            <a:endParaRPr lang="fr-FR" sz="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ü"/>
            </a:pPr>
            <a:r>
              <a:rPr lang="fr-FR" sz="2800" b="1" dirty="0">
                <a:solidFill>
                  <a:srgbClr val="002060"/>
                </a:solidFill>
                <a:latin typeface="Arial" panose="020B0604020202020204" pitchFamily="34" charset="0"/>
                <a:cs typeface="Arial" panose="020B0604020202020204" pitchFamily="34" charset="0"/>
              </a:rPr>
              <a:t>Logiciels: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codes </a:t>
            </a:r>
            <a:r>
              <a:rPr lang="fr-FR" sz="2800" dirty="0">
                <a:solidFill>
                  <a:srgbClr val="002060"/>
                </a:solidFill>
                <a:latin typeface="Arial" panose="020B0604020202020204" pitchFamily="34" charset="0"/>
                <a:cs typeface="Arial" panose="020B0604020202020204" pitchFamily="34" charset="0"/>
              </a:rPr>
              <a:t>sources</a:t>
            </a:r>
            <a:r>
              <a:rPr lang="fr-FR" sz="2800" dirty="0" smtClean="0">
                <a:solidFill>
                  <a:srgbClr val="002060"/>
                </a:solidFill>
                <a:latin typeface="Arial" panose="020B0604020202020204" pitchFamily="34" charset="0"/>
                <a:cs typeface="Arial" panose="020B0604020202020204" pitchFamily="34" charset="0"/>
              </a:rPr>
              <a:t>.</a:t>
            </a:r>
          </a:p>
          <a:p>
            <a:pPr lvl="0" algn="just"/>
            <a:endParaRPr lang="fr-FR" sz="800" dirty="0">
              <a:solidFill>
                <a:srgbClr val="002060"/>
              </a:solidFill>
              <a:latin typeface="Arial" panose="020B0604020202020204" pitchFamily="34" charset="0"/>
              <a:cs typeface="Arial" panose="020B0604020202020204" pitchFamily="34" charset="0"/>
            </a:endParaRPr>
          </a:p>
          <a:p>
            <a:pPr lvl="0" algn="just"/>
            <a:endParaRPr lang="fr-FR" sz="800" dirty="0" smtClean="0">
              <a:solidFill>
                <a:srgbClr val="002060"/>
              </a:solidFill>
              <a:latin typeface="Arial" panose="020B0604020202020204" pitchFamily="34" charset="0"/>
              <a:cs typeface="Arial" panose="020B0604020202020204" pitchFamily="34" charset="0"/>
            </a:endParaRPr>
          </a:p>
          <a:p>
            <a:pPr lvl="0" algn="just"/>
            <a:endParaRPr lang="fr-FR" sz="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ü"/>
            </a:pPr>
            <a:r>
              <a:rPr lang="fr-FR" sz="2800" b="1" dirty="0">
                <a:solidFill>
                  <a:srgbClr val="002060"/>
                </a:solidFill>
                <a:latin typeface="Arial" panose="020B0604020202020204" pitchFamily="34" charset="0"/>
                <a:cs typeface="Arial" panose="020B0604020202020204" pitchFamily="34" charset="0"/>
              </a:rPr>
              <a:t>Droits voisins:</a:t>
            </a:r>
            <a:r>
              <a:rPr lang="fr-FR" sz="2800" dirty="0">
                <a:solidFill>
                  <a:srgbClr val="002060"/>
                </a:solidFill>
                <a:latin typeface="Arial" panose="020B0604020202020204" pitchFamily="34" charset="0"/>
                <a:cs typeface="Arial" panose="020B0604020202020204" pitchFamily="34" charset="0"/>
              </a:rPr>
              <a:t> </a:t>
            </a:r>
            <a:r>
              <a:rPr lang="fr-FR" sz="2800" dirty="0" smtClean="0">
                <a:solidFill>
                  <a:srgbClr val="002060"/>
                </a:solidFill>
                <a:latin typeface="Arial" panose="020B0604020202020204" pitchFamily="34" charset="0"/>
                <a:cs typeface="Arial" panose="020B0604020202020204" pitchFamily="34" charset="0"/>
              </a:rPr>
              <a:t>artistes-interprètes</a:t>
            </a:r>
            <a:r>
              <a:rPr lang="fr-FR" sz="2800" dirty="0">
                <a:solidFill>
                  <a:srgbClr val="002060"/>
                </a:solidFill>
                <a:latin typeface="Arial" panose="020B0604020202020204" pitchFamily="34" charset="0"/>
                <a:cs typeface="Arial" panose="020B0604020202020204" pitchFamily="34" charset="0"/>
              </a:rPr>
              <a:t>, producteurs</a:t>
            </a:r>
            <a:r>
              <a:rPr lang="fr-FR" sz="2800" dirty="0" smtClean="0">
                <a:solidFill>
                  <a:srgbClr val="002060"/>
                </a:solidFill>
                <a:latin typeface="Arial" panose="020B0604020202020204" pitchFamily="34" charset="0"/>
                <a:cs typeface="Arial" panose="020B0604020202020204" pitchFamily="34" charset="0"/>
              </a:rPr>
              <a:t>.</a:t>
            </a:r>
          </a:p>
          <a:p>
            <a:pPr lvl="0" algn="just"/>
            <a:r>
              <a:rPr lang="fr-FR" sz="2800" dirty="0">
                <a:solidFill>
                  <a:srgbClr val="002060"/>
                </a:solidFill>
                <a:latin typeface="Arial" panose="020B0604020202020204" pitchFamily="34" charset="0"/>
                <a:cs typeface="Arial" panose="020B0604020202020204" pitchFamily="34" charset="0"/>
              </a:rPr>
              <a:t> </a:t>
            </a:r>
            <a:endParaRPr lang="fr-FR" sz="2800" dirty="0" smtClean="0">
              <a:solidFill>
                <a:srgbClr val="002060"/>
              </a:solidFill>
              <a:latin typeface="Arial" panose="020B0604020202020204" pitchFamily="34" charset="0"/>
              <a:cs typeface="Arial" panose="020B0604020202020204" pitchFamily="34" charset="0"/>
            </a:endParaRPr>
          </a:p>
          <a:p>
            <a:pPr lvl="0" algn="just"/>
            <a:endParaRPr lang="fr-FR" sz="800" dirty="0">
              <a:solidFill>
                <a:srgbClr val="002060"/>
              </a:solidFill>
              <a:latin typeface="Arial" panose="020B0604020202020204" pitchFamily="34" charset="0"/>
              <a:cs typeface="Arial" panose="020B0604020202020204" pitchFamily="34" charset="0"/>
            </a:endParaRPr>
          </a:p>
          <a:p>
            <a:pPr marL="457200" lvl="0" indent="-457200" algn="just">
              <a:buFont typeface="Wingdings" panose="05000000000000000000" pitchFamily="2" charset="2"/>
              <a:buChar char="v"/>
            </a:pPr>
            <a:r>
              <a:rPr lang="fr-FR" sz="2800" b="1" dirty="0">
                <a:solidFill>
                  <a:srgbClr val="002060"/>
                </a:solidFill>
                <a:latin typeface="Arial" panose="020B0604020202020204" pitchFamily="34" charset="0"/>
                <a:cs typeface="Arial" panose="020B0604020202020204" pitchFamily="34" charset="0"/>
              </a:rPr>
              <a:t>Il y a aussi les </a:t>
            </a:r>
            <a:r>
              <a:rPr lang="fr-FR" sz="2800" b="1" dirty="0" smtClean="0">
                <a:solidFill>
                  <a:srgbClr val="002060"/>
                </a:solidFill>
                <a:latin typeface="Arial" panose="020B0604020202020204" pitchFamily="34" charset="0"/>
                <a:cs typeface="Arial" panose="020B0604020202020204" pitchFamily="34" charset="0"/>
              </a:rPr>
              <a:t>secrets d’affaires:</a:t>
            </a:r>
            <a:r>
              <a:rPr lang="fr-FR" sz="2800" dirty="0">
                <a:solidFill>
                  <a:srgbClr val="002060"/>
                </a:solidFill>
                <a:latin typeface="Arial" panose="020B0604020202020204" pitchFamily="34" charset="0"/>
                <a:cs typeface="Arial" panose="020B0604020202020204" pitchFamily="34" charset="0"/>
              </a:rPr>
              <a:t> portant sur des informations confidentielles à valeur commerciale, valorisables et protégeables sans enregistrement</a:t>
            </a:r>
            <a:r>
              <a:rPr lang="fr-FR" sz="2800" dirty="0" smtClean="0">
                <a:solidFill>
                  <a:srgbClr val="002060"/>
                </a:solidFill>
                <a:latin typeface="Arial" panose="020B0604020202020204" pitchFamily="34" charset="0"/>
                <a:cs typeface="Arial" panose="020B0604020202020204" pitchFamily="34" charset="0"/>
              </a:rPr>
              <a:t>.</a:t>
            </a:r>
            <a:endParaRPr lang="fr-FR"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80055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6972</TotalTime>
  <Words>4266</Words>
  <Application>Microsoft Office PowerPoint</Application>
  <PresentationFormat>Affichage à l'écran (4:3)</PresentationFormat>
  <Paragraphs>565</Paragraphs>
  <Slides>64</Slides>
  <Notes>6</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64</vt:i4>
      </vt:variant>
    </vt:vector>
  </HeadingPairs>
  <TitlesOfParts>
    <vt:vector size="76" baseType="lpstr">
      <vt:lpstr>SimSun</vt:lpstr>
      <vt:lpstr>Arial</vt:lpstr>
      <vt:lpstr>Arial Black</vt:lpstr>
      <vt:lpstr>Arial Rounded MT Bold</vt:lpstr>
      <vt:lpstr>Calibri</vt:lpstr>
      <vt:lpstr>Constantia</vt:lpstr>
      <vt:lpstr>MarkBold</vt:lpstr>
      <vt:lpstr>Symbol</vt:lpstr>
      <vt:lpstr>Times New Roman</vt:lpstr>
      <vt:lpstr>Wingdings</vt:lpstr>
      <vt:lpstr>Wingdings 2</vt:lpstr>
      <vt:lpstr>Débit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Laptop</dc:creator>
  <cp:lastModifiedBy>utilisateur</cp:lastModifiedBy>
  <cp:revision>604</cp:revision>
  <cp:lastPrinted>2018-03-21T09:38:56Z</cp:lastPrinted>
  <dcterms:created xsi:type="dcterms:W3CDTF">2017-07-05T06:01:19Z</dcterms:created>
  <dcterms:modified xsi:type="dcterms:W3CDTF">2026-03-24T09:02:24Z</dcterms:modified>
</cp:coreProperties>
</file>